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0" r:id="rId3"/>
    <p:sldId id="265" r:id="rId4"/>
    <p:sldId id="618" r:id="rId5"/>
    <p:sldId id="691" r:id="rId6"/>
    <p:sldId id="692" r:id="rId7"/>
    <p:sldId id="693" r:id="rId8"/>
    <p:sldId id="694" r:id="rId10"/>
    <p:sldId id="695" r:id="rId11"/>
    <p:sldId id="696" r:id="rId12"/>
    <p:sldId id="697" r:id="rId13"/>
    <p:sldId id="698" r:id="rId14"/>
    <p:sldId id="699" r:id="rId15"/>
    <p:sldId id="700" r:id="rId16"/>
    <p:sldId id="701" r:id="rId17"/>
    <p:sldId id="702" r:id="rId18"/>
    <p:sldId id="703" r:id="rId19"/>
    <p:sldId id="704" r:id="rId20"/>
    <p:sldId id="705" r:id="rId21"/>
    <p:sldId id="706" r:id="rId22"/>
    <p:sldId id="707" r:id="rId23"/>
    <p:sldId id="708" r:id="rId24"/>
    <p:sldId id="794" r:id="rId25"/>
    <p:sldId id="795" r:id="rId26"/>
    <p:sldId id="796" r:id="rId27"/>
    <p:sldId id="709" r:id="rId28"/>
    <p:sldId id="710" r:id="rId29"/>
    <p:sldId id="711" r:id="rId30"/>
    <p:sldId id="712" r:id="rId31"/>
    <p:sldId id="713" r:id="rId32"/>
    <p:sldId id="714" r:id="rId33"/>
    <p:sldId id="715" r:id="rId34"/>
    <p:sldId id="716" r:id="rId35"/>
    <p:sldId id="717" r:id="rId36"/>
    <p:sldId id="718" r:id="rId37"/>
    <p:sldId id="719" r:id="rId38"/>
    <p:sldId id="720" r:id="rId39"/>
    <p:sldId id="721" r:id="rId40"/>
    <p:sldId id="722" r:id="rId41"/>
    <p:sldId id="723" r:id="rId42"/>
    <p:sldId id="724" r:id="rId43"/>
    <p:sldId id="725" r:id="rId44"/>
    <p:sldId id="726" r:id="rId45"/>
    <p:sldId id="727" r:id="rId46"/>
    <p:sldId id="728" r:id="rId47"/>
    <p:sldId id="729" r:id="rId48"/>
    <p:sldId id="730" r:id="rId49"/>
    <p:sldId id="731" r:id="rId50"/>
    <p:sldId id="732" r:id="rId51"/>
    <p:sldId id="733" r:id="rId52"/>
    <p:sldId id="734" r:id="rId53"/>
    <p:sldId id="735" r:id="rId54"/>
    <p:sldId id="736" r:id="rId55"/>
    <p:sldId id="737" r:id="rId56"/>
    <p:sldId id="738" r:id="rId57"/>
    <p:sldId id="739" r:id="rId58"/>
    <p:sldId id="740" r:id="rId59"/>
    <p:sldId id="741" r:id="rId60"/>
    <p:sldId id="742" r:id="rId61"/>
    <p:sldId id="743" r:id="rId62"/>
    <p:sldId id="791" r:id="rId63"/>
    <p:sldId id="792" r:id="rId64"/>
    <p:sldId id="793"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0" r:id="rId82"/>
    <p:sldId id="761" r:id="rId83"/>
    <p:sldId id="762" r:id="rId84"/>
    <p:sldId id="763" r:id="rId85"/>
    <p:sldId id="764" r:id="rId86"/>
    <p:sldId id="765" r:id="rId87"/>
    <p:sldId id="766" r:id="rId88"/>
    <p:sldId id="767" r:id="rId89"/>
    <p:sldId id="768" r:id="rId90"/>
    <p:sldId id="769" r:id="rId91"/>
    <p:sldId id="770" r:id="rId92"/>
    <p:sldId id="771" r:id="rId93"/>
    <p:sldId id="772" r:id="rId94"/>
    <p:sldId id="773" r:id="rId95"/>
    <p:sldId id="774" r:id="rId96"/>
    <p:sldId id="775" r:id="rId97"/>
    <p:sldId id="776" r:id="rId98"/>
    <p:sldId id="777" r:id="rId99"/>
    <p:sldId id="778" r:id="rId100"/>
    <p:sldId id="779" r:id="rId101"/>
    <p:sldId id="780" r:id="rId102"/>
    <p:sldId id="781" r:id="rId103"/>
    <p:sldId id="782" r:id="rId104"/>
    <p:sldId id="783" r:id="rId105"/>
    <p:sldId id="784" r:id="rId106"/>
    <p:sldId id="785" r:id="rId107"/>
    <p:sldId id="786" r:id="rId108"/>
    <p:sldId id="787" r:id="rId109"/>
    <p:sldId id="788" r:id="rId110"/>
    <p:sldId id="789" r:id="rId111"/>
    <p:sldId id="790" r:id="rId112"/>
    <p:sldId id="797" r:id="rId113"/>
    <p:sldId id="798" r:id="rId114"/>
    <p:sldId id="799" r:id="rId115"/>
    <p:sldId id="800" r:id="rId116"/>
    <p:sldId id="801" r:id="rId117"/>
    <p:sldId id="802" r:id="rId118"/>
    <p:sldId id="803" r:id="rId119"/>
    <p:sldId id="804" r:id="rId120"/>
    <p:sldId id="805" r:id="rId121"/>
    <p:sldId id="806" r:id="rId122"/>
    <p:sldId id="807" r:id="rId123"/>
    <p:sldId id="808" r:id="rId124"/>
    <p:sldId id="809" r:id="rId125"/>
    <p:sldId id="810" r:id="rId126"/>
    <p:sldId id="811" r:id="rId127"/>
    <p:sldId id="812" r:id="rId128"/>
    <p:sldId id="813" r:id="rId129"/>
    <p:sldId id="814" r:id="rId130"/>
    <p:sldId id="815" r:id="rId131"/>
    <p:sldId id="816" r:id="rId132"/>
    <p:sldId id="817" r:id="rId133"/>
    <p:sldId id="818" r:id="rId134"/>
    <p:sldId id="819" r:id="rId135"/>
    <p:sldId id="820" r:id="rId136"/>
    <p:sldId id="821" r:id="rId137"/>
    <p:sldId id="822" r:id="rId138"/>
    <p:sldId id="823" r:id="rId139"/>
    <p:sldId id="824" r:id="rId140"/>
    <p:sldId id="825" r:id="rId141"/>
    <p:sldId id="826" r:id="rId142"/>
    <p:sldId id="827" r:id="rId143"/>
    <p:sldId id="828" r:id="rId144"/>
    <p:sldId id="829" r:id="rId145"/>
    <p:sldId id="830" r:id="rId146"/>
    <p:sldId id="831" r:id="rId147"/>
    <p:sldId id="832" r:id="rId148"/>
    <p:sldId id="833" r:id="rId149"/>
    <p:sldId id="834" r:id="rId150"/>
    <p:sldId id="835" r:id="rId151"/>
    <p:sldId id="836" r:id="rId152"/>
    <p:sldId id="837" r:id="rId153"/>
    <p:sldId id="838" r:id="rId154"/>
    <p:sldId id="839" r:id="rId155"/>
    <p:sldId id="840" r:id="rId156"/>
    <p:sldId id="841" r:id="rId157"/>
    <p:sldId id="842" r:id="rId158"/>
    <p:sldId id="843" r:id="rId159"/>
    <p:sldId id="844" r:id="rId160"/>
    <p:sldId id="845" r:id="rId161"/>
    <p:sldId id="846" r:id="rId162"/>
    <p:sldId id="847" r:id="rId163"/>
    <p:sldId id="848" r:id="rId164"/>
    <p:sldId id="849" r:id="rId165"/>
    <p:sldId id="850" r:id="rId166"/>
    <p:sldId id="851" r:id="rId167"/>
    <p:sldId id="852" r:id="rId168"/>
    <p:sldId id="853" r:id="rId169"/>
    <p:sldId id="854" r:id="rId170"/>
    <p:sldId id="855" r:id="rId171"/>
    <p:sldId id="856" r:id="rId172"/>
    <p:sldId id="857" r:id="rId173"/>
    <p:sldId id="858" r:id="rId174"/>
    <p:sldId id="859" r:id="rId175"/>
    <p:sldId id="860" r:id="rId176"/>
    <p:sldId id="861" r:id="rId177"/>
    <p:sldId id="862" r:id="rId178"/>
    <p:sldId id="863" r:id="rId179"/>
    <p:sldId id="864" r:id="rId180"/>
    <p:sldId id="865" r:id="rId181"/>
    <p:sldId id="866" r:id="rId182"/>
    <p:sldId id="867" r:id="rId183"/>
    <p:sldId id="868" r:id="rId184"/>
    <p:sldId id="869" r:id="rId185"/>
    <p:sldId id="870" r:id="rId186"/>
    <p:sldId id="871" r:id="rId187"/>
    <p:sldId id="872" r:id="rId188"/>
    <p:sldId id="873" r:id="rId189"/>
    <p:sldId id="874" r:id="rId190"/>
    <p:sldId id="875" r:id="rId191"/>
    <p:sldId id="876" r:id="rId192"/>
    <p:sldId id="877" r:id="rId193"/>
    <p:sldId id="878" r:id="rId194"/>
    <p:sldId id="879" r:id="rId195"/>
    <p:sldId id="880" r:id="rId196"/>
    <p:sldId id="881" r:id="rId197"/>
    <p:sldId id="882" r:id="rId198"/>
    <p:sldId id="883" r:id="rId199"/>
    <p:sldId id="884" r:id="rId200"/>
    <p:sldId id="885" r:id="rId201"/>
    <p:sldId id="886" r:id="rId202"/>
    <p:sldId id="887" r:id="rId203"/>
    <p:sldId id="888" r:id="rId204"/>
    <p:sldId id="889" r:id="rId205"/>
    <p:sldId id="890" r:id="rId206"/>
    <p:sldId id="891" r:id="rId207"/>
    <p:sldId id="892" r:id="rId208"/>
    <p:sldId id="893" r:id="rId209"/>
    <p:sldId id="894" r:id="rId210"/>
    <p:sldId id="895" r:id="rId211"/>
    <p:sldId id="896" r:id="rId212"/>
    <p:sldId id="897" r:id="rId213"/>
    <p:sldId id="898" r:id="rId214"/>
    <p:sldId id="899" r:id="rId215"/>
    <p:sldId id="900" r:id="rId216"/>
    <p:sldId id="901" r:id="rId217"/>
    <p:sldId id="902" r:id="rId218"/>
    <p:sldId id="903" r:id="rId219"/>
    <p:sldId id="904" r:id="rId220"/>
    <p:sldId id="905" r:id="rId221"/>
    <p:sldId id="906" r:id="rId222"/>
    <p:sldId id="907" r:id="rId223"/>
    <p:sldId id="908" r:id="rId224"/>
    <p:sldId id="909" r:id="rId225"/>
    <p:sldId id="910" r:id="rId226"/>
    <p:sldId id="911" r:id="rId227"/>
    <p:sldId id="912" r:id="rId228"/>
    <p:sldId id="913" r:id="rId229"/>
    <p:sldId id="914" r:id="rId230"/>
    <p:sldId id="915" r:id="rId231"/>
    <p:sldId id="916" r:id="rId232"/>
    <p:sldId id="917" r:id="rId233"/>
    <p:sldId id="918" r:id="rId234"/>
    <p:sldId id="919" r:id="rId235"/>
    <p:sldId id="920" r:id="rId236"/>
    <p:sldId id="921" r:id="rId237"/>
    <p:sldId id="922" r:id="rId238"/>
    <p:sldId id="923" r:id="rId239"/>
    <p:sldId id="924" r:id="rId240"/>
    <p:sldId id="925" r:id="rId241"/>
    <p:sldId id="690" r:id="rId242"/>
  </p:sldIdLst>
  <p:sldSz cx="9144000" cy="6858000" type="screen4x3"/>
  <p:notesSz cx="6797675" cy="9874250"/>
  <p:defaultTex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83" d="100"/>
          <a:sy n="83" d="100"/>
        </p:scale>
        <p:origin x="-1426" y="-58"/>
      </p:cViewPr>
      <p:guideLst>
        <p:guide orient="horz" pos="2164"/>
        <p:guide pos="2880"/>
      </p:guideLst>
    </p:cSldViewPr>
  </p:slideViewPr>
  <p:notesTextViewPr>
    <p:cViewPr>
      <p:scale>
        <a:sx n="1" d="1"/>
        <a:sy n="1" d="1"/>
      </p:scale>
      <p:origin x="0" y="0"/>
    </p:cViewPr>
  </p:notesTextViewPr>
  <p:gridSpacing cx="1828413" cy="1828413"/>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notesMaster" Target="notesMasters/notesMaster1.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5" Type="http://schemas.openxmlformats.org/officeDocument/2006/relationships/tableStyles" Target="tableStyles.xml"/><Relationship Id="rId244" Type="http://schemas.openxmlformats.org/officeDocument/2006/relationships/viewProps" Target="viewProps.xml"/><Relationship Id="rId243" Type="http://schemas.openxmlformats.org/officeDocument/2006/relationships/presProps" Target="presProps.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1"/>
          <p:cNvSpPr>
            <a:spLocks noGrp="1" noChangeArrowheads="1"/>
          </p:cNvSpPr>
          <p:nvPr>
            <p:ph type="hdr" sz="quarter" idx="4294967295"/>
          </p:nvPr>
        </p:nvSpPr>
        <p:spPr bwMode="auto">
          <a:xfrm>
            <a:off x="0" y="0"/>
            <a:ext cx="29432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49688" y="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t" anchorCtr="0" compatLnSpc="1"/>
          <a:lstStyle>
            <a:lvl1pPr algn="r">
              <a:buFont typeface="Arial" panose="020B0604020202020204" pitchFamily="34" charset="0"/>
              <a:buNone/>
              <a:defRPr>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E39E67D5-4130-4D9B-B3D7-C49E5EA4A41D}" type="datetime1">
              <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8" name="幻灯片图像占位符 3"/>
          <p:cNvSpPr>
            <a:spLocks noGrp="1" noRot="1" noChangeAspect="1"/>
          </p:cNvSpPr>
          <p:nvPr>
            <p:ph type="sldImg" idx="2"/>
          </p:nvPr>
        </p:nvSpPr>
        <p:spPr>
          <a:xfrm>
            <a:off x="1176338" y="1233488"/>
            <a:ext cx="4443412" cy="3332162"/>
          </a:xfrm>
          <a:prstGeom prst="rect">
            <a:avLst/>
          </a:prstGeom>
          <a:noFill/>
          <a:ln w="9525">
            <a:noFill/>
          </a:ln>
        </p:spPr>
      </p:sp>
      <p:sp>
        <p:nvSpPr>
          <p:cNvPr id="6149" name="备注占位符 4"/>
          <p:cNvSpPr>
            <a:spLocks noGrp="1" noRot="1" noChangeAspect="1"/>
          </p:cNvSpPr>
          <p:nvPr/>
        </p:nvSpPr>
        <p:spPr>
          <a:xfrm>
            <a:off x="677863" y="4751388"/>
            <a:ext cx="5438775" cy="3887787"/>
          </a:xfrm>
          <a:prstGeom prst="rect">
            <a:avLst/>
          </a:prstGeom>
          <a:noFill/>
          <a:ln w="9525">
            <a:noFill/>
          </a:ln>
        </p:spPr>
        <p:txBody>
          <a:bodyPr anchor="ctr" anchorCtr="0"/>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dirty="0"/>
          </a:p>
        </p:txBody>
      </p:sp>
      <p:sp>
        <p:nvSpPr>
          <p:cNvPr id="2054" name="页脚占位符 5"/>
          <p:cNvSpPr>
            <a:spLocks noGrp="1" noChangeArrowheads="1"/>
          </p:cNvSpPr>
          <p:nvPr>
            <p:ph type="ftr" sz="quarter" idx="4"/>
          </p:nvPr>
        </p:nvSpPr>
        <p:spPr bwMode="auto">
          <a:xfrm>
            <a:off x="0" y="9377363"/>
            <a:ext cx="29432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b"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49688" y="9377363"/>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b" anchorCtr="0" compatLnSpc="1"/>
          <a:p>
            <a:pPr lvl="0" algn="r">
              <a:buNone/>
            </a:pPr>
            <a:fld id="{9A0DB2DC-4C9A-4742-B13C-FB6460FD3503}" type="slidenum">
              <a:rPr lang="zh-CN" altLang="en-US" dirty="0"/>
            </a:fld>
            <a:endParaRPr lang="zh-CN" altLang="en-US" sz="1200" dirty="0"/>
          </a:p>
        </p:txBody>
      </p:sp>
    </p:spTree>
  </p:cSld>
  <p:clrMap bg1="lt1" tx1="dk1" bg2="lt2" tx2="dk2" accent1="accent1" accent2="accent2" accent3="accent3" accent4="accent4" accent5="accent5" accent6="accent6" hlink="hlink" folHlink="folHlink"/>
  <p:hf sldNum="0"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229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229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noTextEdit="1"/>
          </p:cNvSpPr>
          <p:nvPr>
            <p:ph type="sldImg"/>
          </p:nvPr>
        </p:nvSpPr>
        <p:spPr/>
      </p:sp>
      <p:sp>
        <p:nvSpPr>
          <p:cNvPr id="9218"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9219"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9220"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p:nvPr>
        </p:nvSpPr>
        <p:spPr/>
      </p:sp>
      <p:sp>
        <p:nvSpPr>
          <p:cNvPr id="11266"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1267"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1268"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3315"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3316"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noTextEdit="1"/>
          </p:cNvSpPr>
          <p:nvPr>
            <p:ph type="sldImg"/>
          </p:nvPr>
        </p:nvSpPr>
        <p:spPr/>
      </p:sp>
      <p:sp>
        <p:nvSpPr>
          <p:cNvPr id="15362"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5363"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5364"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noTextEdit="1"/>
          </p:cNvSpPr>
          <p:nvPr>
            <p:ph type="sldImg"/>
          </p:nvPr>
        </p:nvSpPr>
        <p:spPr/>
      </p:sp>
      <p:sp>
        <p:nvSpPr>
          <p:cNvPr id="1741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741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741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p:nvPr>
        </p:nvSpPr>
        <p:spPr/>
      </p:sp>
      <p:sp>
        <p:nvSpPr>
          <p:cNvPr id="19458"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9459"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a:fld id="{BB962C8B-B14F-4D97-AF65-F5344CB8AC3E}" type="datetime1">
              <a:rPr lang="zh-CN" altLang="en-US" dirty="0"/>
            </a:fld>
            <a:endParaRPr lang="zh-CN" altLang="en-US" sz="1200" dirty="0"/>
          </a:p>
        </p:txBody>
      </p:sp>
      <p:sp>
        <p:nvSpPr>
          <p:cNvPr id="19460"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dirty="0"/>
            </a:fld>
            <a:endParaRPr lang="zh-CN" altLang="en-US" sz="1200"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幻灯片图像占位符 1"/>
          <p:cNvSpPr>
            <a:spLocks noGrp="1" noRot="1" noChangeAspect="1" noTextEdit="1"/>
          </p:cNvSpPr>
          <p:nvPr>
            <p:ph type="sldImg"/>
          </p:nvPr>
        </p:nvSpPr>
        <p:spPr/>
      </p:sp>
      <p:sp>
        <p:nvSpPr>
          <p:cNvPr id="2253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2253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2253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331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331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p:nvPr>
        </p:nvSpPr>
        <p:spPr/>
      </p:sp>
      <p:sp>
        <p:nvSpPr>
          <p:cNvPr id="717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717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a:fld id="{BB962C8B-B14F-4D97-AF65-F5344CB8AC3E}" type="datetime1">
              <a:rPr lang="zh-CN" altLang="en-US" dirty="0"/>
            </a:fld>
            <a:endParaRPr lang="zh-CN" altLang="en-US" sz="1200" dirty="0"/>
          </a:p>
        </p:txBody>
      </p:sp>
      <p:sp>
        <p:nvSpPr>
          <p:cNvPr id="717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noTextEdit="1"/>
          </p:cNvSpPr>
          <p:nvPr>
            <p:ph type="sldImg"/>
          </p:nvPr>
        </p:nvSpPr>
        <p:spPr/>
      </p:sp>
      <p:sp>
        <p:nvSpPr>
          <p:cNvPr id="10242"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0243"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0244"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p:nvPr>
        </p:nvSpPr>
        <p:spPr/>
      </p:sp>
      <p:sp>
        <p:nvSpPr>
          <p:cNvPr id="717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717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a:fld id="{BB962C8B-B14F-4D97-AF65-F5344CB8AC3E}" type="datetime1">
              <a:rPr lang="zh-CN" altLang="en-US" dirty="0"/>
            </a:fld>
            <a:endParaRPr lang="zh-CN" altLang="en-US" sz="1200" dirty="0"/>
          </a:p>
        </p:txBody>
      </p:sp>
      <p:sp>
        <p:nvSpPr>
          <p:cNvPr id="717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noTextEdit="1"/>
          </p:cNvSpPr>
          <p:nvPr>
            <p:ph type="sldImg"/>
          </p:nvPr>
        </p:nvSpPr>
        <p:spPr/>
      </p:sp>
      <p:sp>
        <p:nvSpPr>
          <p:cNvPr id="9218"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9219"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rtl="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9220"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rt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p:nvPr>
        </p:nvSpPr>
        <p:spPr/>
      </p:sp>
      <p:sp>
        <p:nvSpPr>
          <p:cNvPr id="11266"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1267"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rtl="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1268"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rt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3315"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a:fld id="{BB962C8B-B14F-4D97-AF65-F5344CB8AC3E}" type="datetime1">
              <a:rPr lang="zh-CN" altLang="en-US" dirty="0"/>
            </a:fld>
            <a:endParaRPr lang="zh-CN" altLang="en-US" sz="1200" dirty="0"/>
          </a:p>
        </p:txBody>
      </p:sp>
      <p:sp>
        <p:nvSpPr>
          <p:cNvPr id="13316"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p:sp>
      <p:sp>
        <p:nvSpPr>
          <p:cNvPr id="16386"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6387"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rtl="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6388"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rt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noTextEdit="1"/>
          </p:cNvSpPr>
          <p:nvPr>
            <p:ph type="sldImg"/>
          </p:nvPr>
        </p:nvSpPr>
        <p:spPr/>
      </p:sp>
      <p:sp>
        <p:nvSpPr>
          <p:cNvPr id="18434"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8435"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rtl="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8436"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rtl="0"/>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331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331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331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331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dirty="0"/>
            </a:fld>
            <a:endParaRPr lang="zh-CN" altLang="en-US" sz="12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150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150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253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253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150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150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253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253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355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355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458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458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560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560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662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662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765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765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867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867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970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970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150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150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253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2253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ChangeAspect="1" noTextEdit="1"/>
          </p:cNvSpPr>
          <p:nvPr>
            <p:ph type="sldImg"/>
          </p:nvPr>
        </p:nvSpPr>
        <p:spPr/>
      </p:sp>
      <p:sp>
        <p:nvSpPr>
          <p:cNvPr id="1024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0244"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024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1268"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126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2292"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229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p:nvPr>
        </p:nvSpPr>
        <p:spPr/>
      </p:sp>
      <p:sp>
        <p:nvSpPr>
          <p:cNvPr id="717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717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dirty="0"/>
            </a:fld>
            <a:endParaRPr lang="zh-CN" altLang="en-US" sz="1200" dirty="0"/>
          </a:p>
        </p:txBody>
      </p:sp>
      <p:sp>
        <p:nvSpPr>
          <p:cNvPr id="717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dirty="0"/>
            </a:fld>
            <a:endParaRPr lang="zh-CN" altLang="en-US" sz="1200"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noTextEdit="1"/>
          </p:cNvSpPr>
          <p:nvPr>
            <p:ph type="sldImg"/>
          </p:nvPr>
        </p:nvSpPr>
        <p:spPr/>
      </p:sp>
      <p:sp>
        <p:nvSpPr>
          <p:cNvPr id="9218"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9219"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9220"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noTextEdit="1"/>
          </p:cNvSpPr>
          <p:nvPr>
            <p:ph type="sldImg"/>
          </p:nvPr>
        </p:nvSpPr>
        <p:spPr/>
      </p:sp>
      <p:sp>
        <p:nvSpPr>
          <p:cNvPr id="11266"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1267"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1268"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noTextEdit="1"/>
          </p:cNvSpPr>
          <p:nvPr>
            <p:ph type="sldImg"/>
          </p:nvPr>
        </p:nvSpPr>
        <p:spPr/>
      </p:sp>
      <p:sp>
        <p:nvSpPr>
          <p:cNvPr id="14338"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4339"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4340"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p:sp>
      <p:sp>
        <p:nvSpPr>
          <p:cNvPr id="16386"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6387"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6388"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noTextEdit="1"/>
          </p:cNvSpPr>
          <p:nvPr>
            <p:ph type="sldImg"/>
          </p:nvPr>
        </p:nvSpPr>
        <p:spPr/>
      </p:sp>
      <p:sp>
        <p:nvSpPr>
          <p:cNvPr id="18434"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18435"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0" hangingPunct="0"/>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18436"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946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946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p:sp>
      <p:sp>
        <p:nvSpPr>
          <p:cNvPr id="2048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048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048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150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150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253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253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355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355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8436"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843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458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458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560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560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662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662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2765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2765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3316" name="日期占位符 3"/>
          <p:cNvSpPr txBox="1">
            <a:spLocks noGrp="1"/>
          </p:cNvSpPr>
          <p:nvPr>
            <p:ph type="dt" sz="half"/>
          </p:nvPr>
        </p:nvSpPr>
        <p:spPr>
          <a:xfrm>
            <a:off x="3849688" y="0"/>
            <a:ext cx="2944812" cy="495300"/>
          </a:xfrm>
          <a:prstGeom prst="rect">
            <a:avLst/>
          </a:prstGeom>
          <a:noFill/>
          <a:ln w="9525">
            <a:noFill/>
          </a:ln>
        </p:spPr>
        <p:txBody>
          <a:bodyPr/>
          <a:p>
            <a:pPr lvl="0" algn="r"/>
            <a:fld id="{BB962C8B-B14F-4D97-AF65-F5344CB8AC3E}" type="datetime1">
              <a:rPr lang="zh-CN" altLang="en-US" dirty="0"/>
            </a:fld>
            <a:endParaRPr lang="zh-CN" altLang="en-US" sz="1200" dirty="0"/>
          </a:p>
        </p:txBody>
      </p:sp>
      <p:sp>
        <p:nvSpPr>
          <p:cNvPr id="13317"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a:fld id="{9A0DB2DC-4C9A-4742-B13C-FB6460FD3503}" type="slidenum">
              <a:rPr lang="zh-CN" altLang="en-US" dirty="0"/>
            </a:fld>
            <a:endParaRPr lang="zh-CN" altLang="en-US" sz="1200"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4340"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4341"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5364"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5365"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p:sp>
      <p:sp>
        <p:nvSpPr>
          <p:cNvPr id="16387"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6388"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6389"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p:nvPr>
        </p:nvSpPr>
        <p:spPr>
          <a:xfrm>
            <a:off x="679450" y="4691063"/>
            <a:ext cx="5438775" cy="4443412"/>
          </a:xfrm>
          <a:prstGeom prst="rect">
            <a:avLst/>
          </a:prstGeom>
          <a:noFill/>
          <a:ln w="9525">
            <a:noFill/>
          </a:ln>
        </p:spPr>
        <p:txBody>
          <a:bodyPr/>
          <a:p>
            <a:pPr lvl="0"/>
            <a:endParaRPr lang="zh-CN" altLang="en-US" dirty="0"/>
          </a:p>
        </p:txBody>
      </p:sp>
      <p:sp>
        <p:nvSpPr>
          <p:cNvPr id="17412" name="日期占位符 3"/>
          <p:cNvSpPr txBox="1">
            <a:spLocks noGrp="1"/>
          </p:cNvSpPr>
          <p:nvPr>
            <p:ph type="dt" sz="half"/>
          </p:nvPr>
        </p:nvSpPr>
        <p:spPr>
          <a:xfrm>
            <a:off x="3849688" y="0"/>
            <a:ext cx="2944812" cy="495300"/>
          </a:xfrm>
          <a:prstGeom prst="rect">
            <a:avLst/>
          </a:prstGeom>
          <a:noFill/>
          <a:ln w="9525">
            <a:noFill/>
          </a:ln>
        </p:spPr>
        <p:txBody>
          <a:bodyPr/>
          <a:p>
            <a:pPr lvl="0" algn="r" eaLnBrk="1" hangingPunct="1"/>
            <a:fld id="{BB962C8B-B14F-4D97-AF65-F5344CB8AC3E}" type="datetime1">
              <a:rPr lang="zh-CN" altLang="en-US" sz="1800" dirty="0"/>
            </a:fld>
            <a:endParaRPr lang="zh-CN" altLang="en-US" sz="1800" dirty="0"/>
          </a:p>
        </p:txBody>
      </p:sp>
      <p:sp>
        <p:nvSpPr>
          <p:cNvPr id="17413" name="灯片编号占位符 4"/>
          <p:cNvSpPr txBox="1">
            <a:spLocks noGrp="1"/>
          </p:cNvSpPr>
          <p:nvPr>
            <p:ph type="sldNum" sz="quarter"/>
          </p:nvPr>
        </p:nvSpPr>
        <p:spPr>
          <a:xfrm>
            <a:off x="3849688" y="9377363"/>
            <a:ext cx="2944812" cy="495300"/>
          </a:xfrm>
          <a:prstGeom prst="rect">
            <a:avLst/>
          </a:prstGeom>
          <a:noFill/>
          <a:ln w="9525">
            <a:noFill/>
          </a:ln>
        </p:spPr>
        <p:txBody>
          <a:bodyPr anchor="b" anchorCtr="0"/>
          <a:p>
            <a:pPr lvl="0" algn="r"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幻灯片图像占位符 1"/>
          <p:cNvSpPr>
            <a:spLocks noGrp="1" noRot="1" noChangeAspect="1" noTextEdit="1"/>
          </p:cNvSpPr>
          <p:nvPr>
            <p:ph type="sldImg"/>
          </p:nvPr>
        </p:nvSpPr>
        <p:spPr/>
      </p:sp>
      <p:sp>
        <p:nvSpPr>
          <p:cNvPr id="7170" name="备注占位符 2"/>
          <p:cNvSpPr>
            <a:spLocks noGrp="1"/>
          </p:cNvSpPr>
          <p:nvPr>
            <p:ph type="body"/>
          </p:nvPr>
        </p:nvSpPr>
        <p:spPr>
          <a:xfrm>
            <a:off x="679450" y="4691063"/>
            <a:ext cx="5438775" cy="4443412"/>
          </a:xfrm>
          <a:prstGeom prst="rect">
            <a:avLst/>
          </a:prstGeom>
          <a:noFill/>
          <a:ln w="9525">
            <a:noFill/>
          </a:ln>
        </p:spPr>
        <p:txBody>
          <a:bodyPr anchor="t" anchorCtr="0"/>
          <a:p>
            <a:pPr lvl="0"/>
            <a:endParaRPr lang="zh-CN" altLang="en-US" dirty="0"/>
          </a:p>
        </p:txBody>
      </p:sp>
      <p:sp>
        <p:nvSpPr>
          <p:cNvPr id="7171" name="日期占位符 3"/>
          <p:cNvSpPr txBox="1">
            <a:spLocks noGrp="1"/>
          </p:cNvSpPr>
          <p:nvPr>
            <p:ph type="dt" sz="half"/>
          </p:nvPr>
        </p:nvSpPr>
        <p:spPr>
          <a:xfrm>
            <a:off x="3849688" y="0"/>
            <a:ext cx="2944812" cy="495300"/>
          </a:xfrm>
          <a:prstGeom prst="rect">
            <a:avLst/>
          </a:prstGeom>
          <a:noFill/>
          <a:ln w="9525">
            <a:noFill/>
          </a:ln>
        </p:spPr>
        <p:txBody>
          <a:bodyPr wrap="square" lIns="91440" tIns="45720" rIns="91440" bIns="45720" anchor="t" anchorCtr="0"/>
          <a:p>
            <a:pPr lvl="0" indent="0" algn="r" eaLnBrk="1" hangingPunct="1"/>
            <a:fld id="{BB962C8B-B14F-4D97-AF65-F5344CB8AC3E}" type="datetime1">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
        <p:nvSpPr>
          <p:cNvPr id="7172" name="灯片编号占位符 4"/>
          <p:cNvSpPr txBox="1">
            <a:spLocks noGrp="1"/>
          </p:cNvSpPr>
          <p:nvPr>
            <p:ph type="sldNum" sz="quarter"/>
          </p:nvPr>
        </p:nvSpPr>
        <p:spPr>
          <a:xfrm>
            <a:off x="3849688" y="9377363"/>
            <a:ext cx="2944812" cy="495300"/>
          </a:xfrm>
          <a:prstGeom prst="rect">
            <a:avLst/>
          </a:prstGeom>
          <a:noFill/>
          <a:ln w="9525">
            <a:noFill/>
          </a:ln>
        </p:spPr>
        <p:txBody>
          <a:bodyPr wrap="square" lIns="91440" tIns="45720" rIns="91440" bIns="45720" anchor="b" anchorCtr="0"/>
          <a:p>
            <a:pPr lvl="0" indent="0" algn="r" eaLnBrk="1" hangingPunct="1"/>
            <a:fld id="{9A0DB2DC-4C9A-4742-B13C-FB6460FD3503}" type="slidenum">
              <a:rPr lang="zh-CN" altLang="en-US" sz="1800" dirty="0">
                <a:latin typeface="Arial" panose="020B0604020202020204" pitchFamily="34" charset="0"/>
                <a:ea typeface="宋体" panose="02010600030101010101" pitchFamily="2" charset="-122"/>
              </a:rPr>
            </a:fld>
            <a:endParaRPr lang="zh-CN" altLang="en-US" sz="18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矩形 7"/>
          <p:cNvSpPr/>
          <p:nvPr/>
        </p:nvSpPr>
        <p:spPr>
          <a:xfrm>
            <a:off x="1870075" y="1065213"/>
            <a:ext cx="7273925" cy="309562"/>
          </a:xfrm>
          <a:prstGeom prst="rect">
            <a:avLst/>
          </a:prstGeom>
          <a:solidFill>
            <a:srgbClr val="2E75B5"/>
          </a:solidFill>
          <a:ln w="12700" cap="flat" cmpd="sng">
            <a:solidFill>
              <a:srgbClr val="2E75B5"/>
            </a:solidFill>
            <a:prstDash val="solid"/>
            <a:miter/>
            <a:headEnd type="none" w="med" len="med"/>
            <a:tailEnd type="none" w="med" len="med"/>
          </a:ln>
        </p:spPr>
        <p:txBody>
          <a:bodyPr anchor="ctr" anchorCtr="0"/>
          <a:p>
            <a:pPr lvl="0" algn="ctr" eaLnBrk="1" hangingPunct="1"/>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027" name="矩形 8"/>
          <p:cNvSpPr/>
          <p:nvPr/>
        </p:nvSpPr>
        <p:spPr>
          <a:xfrm>
            <a:off x="0" y="1065213"/>
            <a:ext cx="1870075" cy="309562"/>
          </a:xfrm>
          <a:prstGeom prst="rect">
            <a:avLst/>
          </a:prstGeom>
          <a:solidFill>
            <a:srgbClr val="D8D8D8"/>
          </a:solidFill>
          <a:ln w="12700" cap="flat" cmpd="sng">
            <a:solidFill>
              <a:srgbClr val="D8D8D8"/>
            </a:solidFill>
            <a:prstDash val="solid"/>
            <a:miter/>
            <a:headEnd type="none" w="med" len="med"/>
            <a:tailEnd type="none" w="med" len="med"/>
          </a:ln>
        </p:spPr>
        <p:txBody>
          <a:bodyPr anchor="ctr" anchorCtr="0"/>
          <a:p>
            <a:pPr lvl="0" algn="ctr" eaLnBrk="1" hangingPunct="1"/>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028"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9" name="Text Placeholder 2"/>
          <p:cNvSpPr>
            <a:spLocks noGrp="1"/>
          </p:cNvSpPr>
          <p:nvPr>
            <p:ph type="body" idx="1"/>
          </p:nvPr>
        </p:nvSpPr>
        <p:spPr>
          <a:xfrm>
            <a:off x="628650" y="1825625"/>
            <a:ext cx="7886700" cy="4351338"/>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30" name="日期占位符 1"/>
          <p:cNvSpPr>
            <a:spLocks noGrp="1" noChangeArrowheads="1"/>
          </p:cNvSpPr>
          <p:nvPr>
            <p:ph type="dt" sz="half" idx="2"/>
          </p:nvPr>
        </p:nvSpPr>
        <p:spPr bwMode="auto">
          <a:xfrm>
            <a:off x="6286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0486B3FC-B388-416D-ABD9-E0EEE0AA9A47}"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页脚占位符 2"/>
          <p:cNvSpPr>
            <a:spLocks noGrp="1" noChangeArrowheads="1"/>
          </p:cNvSpPr>
          <p:nvPr>
            <p:ph type="ftr" sz="quarter" idx="3"/>
          </p:nvPr>
        </p:nvSpPr>
        <p:spPr bwMode="auto">
          <a:xfrm>
            <a:off x="3028950" y="6356350"/>
            <a:ext cx="308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latin typeface="Arial" panose="020B0604020202020204" pitchFamily="34" charset="0"/>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2" name="灯片编号占位符 3"/>
          <p:cNvSpPr>
            <a:spLocks noGrp="1" noChangeArrowheads="1"/>
          </p:cNvSpPr>
          <p:nvPr>
            <p:ph type="sldNum" sz="quarter" idx="4"/>
          </p:nvPr>
        </p:nvSpPr>
        <p:spPr bwMode="auto">
          <a:xfrm>
            <a:off x="6457950" y="6356350"/>
            <a:ext cx="20574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vert="horz" wrap="square" lIns="91440" tIns="45720" rIns="91440" bIns="45720" numCol="1" anchor="ctr" anchorCtr="0" compatLnSpc="1"/>
          <a:lstStyle>
            <a:lvl1pPr algn="r">
              <a:defRPr sz="1200">
                <a:solidFill>
                  <a:srgbClr val="898989"/>
                </a:solidFill>
              </a:defRPr>
            </a:lvl1pPr>
          </a:lstStyle>
          <a:p>
            <a:pPr lvl="0">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pic>
        <p:nvPicPr>
          <p:cNvPr id="1033" name="Picture 8" descr="标志"/>
          <p:cNvPicPr>
            <a:picLocks noChangeAspect="1"/>
          </p:cNvPicPr>
          <p:nvPr/>
        </p:nvPicPr>
        <p:blipFill>
          <a:blip r:embed="rId13"/>
          <a:stretch>
            <a:fillRect/>
          </a:stretch>
        </p:blipFill>
        <p:spPr>
          <a:xfrm>
            <a:off x="0" y="0"/>
            <a:ext cx="811213" cy="106521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defTabSz="0"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defTabSz="0"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defTabSz="0"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defTabSz="0"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defTabSz="0"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2.xml"/><Relationship Id="rId1" Type="http://schemas.openxmlformats.org/officeDocument/2006/relationships/image" Target="../media/image4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image" Target="../media/image45.jpe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2.xml"/><Relationship Id="rId1" Type="http://schemas.openxmlformats.org/officeDocument/2006/relationships/image" Target="../media/image46.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12.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image" Target="../media/image51.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2.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2.xml"/><Relationship Id="rId2" Type="http://schemas.openxmlformats.org/officeDocument/2006/relationships/image" Target="../media/image54.emf"/><Relationship Id="rId1" Type="http://schemas.openxmlformats.org/officeDocument/2006/relationships/image" Target="../media/image53.emf"/></Relationships>
</file>

<file path=ppt/slides/_rels/slide12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12.xml"/><Relationship Id="rId2" Type="http://schemas.openxmlformats.org/officeDocument/2006/relationships/image" Target="../media/image56.emf"/><Relationship Id="rId1" Type="http://schemas.openxmlformats.org/officeDocument/2006/relationships/image" Target="../media/image5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2.xml"/><Relationship Id="rId1" Type="http://schemas.openxmlformats.org/officeDocument/2006/relationships/image" Target="../media/image57.png"/></Relationships>
</file>

<file path=ppt/slides/_rels/slide132.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12.xml"/><Relationship Id="rId2" Type="http://schemas.openxmlformats.org/officeDocument/2006/relationships/image" Target="../media/image59.png"/><Relationship Id="rId1" Type="http://schemas.openxmlformats.org/officeDocument/2006/relationships/image" Target="../media/image58.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12.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2.xml"/><Relationship Id="rId1" Type="http://schemas.openxmlformats.org/officeDocument/2006/relationships/image" Target="../media/image63.png"/></Relationships>
</file>

<file path=ppt/slides/_rels/slide139.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12.xml"/><Relationship Id="rId2" Type="http://schemas.openxmlformats.org/officeDocument/2006/relationships/image" Target="../media/image65.png"/><Relationship Id="rId1" Type="http://schemas.openxmlformats.org/officeDocument/2006/relationships/image" Target="../media/image6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12.xml"/><Relationship Id="rId2" Type="http://schemas.openxmlformats.org/officeDocument/2006/relationships/image" Target="../media/image66.emf"/><Relationship Id="rId1" Type="http://schemas.openxmlformats.org/officeDocument/2006/relationships/hyperlink" Target="https://baike.so.com/doc/2581610-2726139.html" TargetMode="External"/></Relationships>
</file>

<file path=ppt/slides/_rels/slide144.xml.rels><?xml version="1.0" encoding="UTF-8" standalone="yes"?>
<Relationships xmlns="http://schemas.openxmlformats.org/package/2006/relationships"><Relationship Id="rId6" Type="http://schemas.openxmlformats.org/officeDocument/2006/relationships/notesSlide" Target="../notesSlides/notesSlide68.xml"/><Relationship Id="rId5" Type="http://schemas.openxmlformats.org/officeDocument/2006/relationships/slideLayout" Target="../slideLayouts/slideLayout12.xml"/><Relationship Id="rId4" Type="http://schemas.openxmlformats.org/officeDocument/2006/relationships/image" Target="../media/image67.emf"/><Relationship Id="rId3" Type="http://schemas.openxmlformats.org/officeDocument/2006/relationships/hyperlink" Target="https://baike.so.com/doc/2326732.html" TargetMode="External"/><Relationship Id="rId2" Type="http://schemas.openxmlformats.org/officeDocument/2006/relationships/hyperlink" Target="https://baike.so.com/doc/5376905.html" TargetMode="External"/><Relationship Id="rId1" Type="http://schemas.openxmlformats.org/officeDocument/2006/relationships/hyperlink" Target="https://baike.so.com/doc/3920.html" TargetMode="External"/></Relationships>
</file>

<file path=ppt/slides/_rels/slide145.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12.xml"/><Relationship Id="rId2" Type="http://schemas.openxmlformats.org/officeDocument/2006/relationships/image" Target="../media/image69.emf"/><Relationship Id="rId1" Type="http://schemas.openxmlformats.org/officeDocument/2006/relationships/image" Target="../media/image68.emf"/></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2.xml"/><Relationship Id="rId1" Type="http://schemas.openxmlformats.org/officeDocument/2006/relationships/image" Target="../media/image70.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2.xml"/><Relationship Id="rId1" Type="http://schemas.openxmlformats.org/officeDocument/2006/relationships/image" Target="../media/image71.jpe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2.xml"/><Relationship Id="rId1" Type="http://schemas.openxmlformats.org/officeDocument/2006/relationships/image" Target="../media/image72.png"/></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2.xml"/><Relationship Id="rId1" Type="http://schemas.openxmlformats.org/officeDocument/2006/relationships/image" Target="../media/image7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2.xml"/><Relationship Id="rId1" Type="http://schemas.openxmlformats.org/officeDocument/2006/relationships/image" Target="../media/image74.jpe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2.xml"/><Relationship Id="rId1" Type="http://schemas.openxmlformats.org/officeDocument/2006/relationships/image" Target="../media/image75.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2.xml"/><Relationship Id="rId1" Type="http://schemas.openxmlformats.org/officeDocument/2006/relationships/image" Target="../media/image76.png"/></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2.xml"/><Relationship Id="rId1" Type="http://schemas.openxmlformats.org/officeDocument/2006/relationships/image" Target="../media/image77.png"/></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2.xml"/><Relationship Id="rId1" Type="http://schemas.openxmlformats.org/officeDocument/2006/relationships/image" Target="../media/image78.jpe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2.xml"/><Relationship Id="rId1" Type="http://schemas.openxmlformats.org/officeDocument/2006/relationships/image" Target="../media/image79.jpeg"/></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2.xml"/><Relationship Id="rId1" Type="http://schemas.openxmlformats.org/officeDocument/2006/relationships/image" Target="../media/image80.jpe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hyperlink" Target="http://baike.so.com/doc/5352776.html" TargetMode="Externa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1.jpeg"/></Relationships>
</file>

<file path=ppt/slides/_rels/slide17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2.jpeg"/></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3.jpeg"/></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4.jpeg"/></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5.jpe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6.jpeg"/></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7.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8.png"/><Relationship Id="rId1" Type="http://schemas.openxmlformats.org/officeDocument/2006/relationships/image" Target="../media/image87.png"/></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9.wmf"/></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90.jpeg"/><Relationship Id="rId1" Type="http://schemas.openxmlformats.org/officeDocument/2006/relationships/hyperlink" Target="https://p1.ssl.qhmsg.com/t01c67fbef1e5b90763.jpg" TargetMode="Externa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1.jpe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2.jpe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2.xml"/><Relationship Id="rId1" Type="http://schemas.openxmlformats.org/officeDocument/2006/relationships/image" Target="../media/image93.png"/></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2.xml"/><Relationship Id="rId1" Type="http://schemas.openxmlformats.org/officeDocument/2006/relationships/image" Target="../media/image94.png"/></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2.xml"/><Relationship Id="rId1" Type="http://schemas.openxmlformats.org/officeDocument/2006/relationships/image" Target="../media/image95.png"/></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2.xml"/><Relationship Id="rId1" Type="http://schemas.openxmlformats.org/officeDocument/2006/relationships/image" Target="../media/image96.png"/></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2.xml"/><Relationship Id="rId1" Type="http://schemas.openxmlformats.org/officeDocument/2006/relationships/image" Target="../media/image97.png"/></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2.xml"/><Relationship Id="rId1" Type="http://schemas.openxmlformats.org/officeDocument/2006/relationships/image" Target="../media/image98.png"/></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2.xml"/><Relationship Id="rId1" Type="http://schemas.openxmlformats.org/officeDocument/2006/relationships/image" Target="../media/image9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2.xml"/><Relationship Id="rId1" Type="http://schemas.openxmlformats.org/officeDocument/2006/relationships/image" Target="../media/image100.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3.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12.xml"/><Relationship Id="rId2" Type="http://schemas.openxmlformats.org/officeDocument/2006/relationships/image" Target="../media/image102.jpeg"/><Relationship Id="rId1" Type="http://schemas.openxmlformats.org/officeDocument/2006/relationships/image" Target="../media/image101.jpeg"/></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2.xml"/><Relationship Id="rId1" Type="http://schemas.openxmlformats.org/officeDocument/2006/relationships/image" Target="../media/image101.jpe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2.xml"/><Relationship Id="rId1" Type="http://schemas.openxmlformats.org/officeDocument/2006/relationships/image" Target="../media/image103.png"/></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2.xml"/><Relationship Id="rId1" Type="http://schemas.openxmlformats.org/officeDocument/2006/relationships/image" Target="../media/image104.png"/></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2.xml"/><Relationship Id="rId1" Type="http://schemas.openxmlformats.org/officeDocument/2006/relationships/image" Target="../media/image105.png"/></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2.xml"/><Relationship Id="rId1" Type="http://schemas.openxmlformats.org/officeDocument/2006/relationships/image" Target="../media/image106.png"/></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2.xml"/><Relationship Id="rId1" Type="http://schemas.openxmlformats.org/officeDocument/2006/relationships/image" Target="../media/image107.png"/></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2.xml"/><Relationship Id="rId1" Type="http://schemas.openxmlformats.org/officeDocument/2006/relationships/image" Target="../media/image108.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jpeg"/><Relationship Id="rId1"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4.jpe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7.jpeg"/><Relationship Id="rId1" Type="http://schemas.openxmlformats.org/officeDocument/2006/relationships/image" Target="../media/image1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2.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23.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24.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image" Target="../media/image26.jpeg"/><Relationship Id="rId1" Type="http://schemas.openxmlformats.org/officeDocument/2006/relationships/image" Target="../media/image2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28.jpeg"/><Relationship Id="rId1" Type="http://schemas.openxmlformats.org/officeDocument/2006/relationships/image" Target="../media/image2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29.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2.xml"/><Relationship Id="rId2" Type="http://schemas.openxmlformats.org/officeDocument/2006/relationships/image" Target="../media/image31.jpeg"/><Relationship Id="rId1" Type="http://schemas.openxmlformats.org/officeDocument/2006/relationships/image" Target="../media/image3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image" Target="../media/image32.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hyperlink" Target="http://baike.so.com/doc/5035542-5262113.html" TargetMode="Externa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33.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image" Target="../media/image34.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image" Target="../media/image35.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image" Target="../media/image36.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image" Target="../media/image3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image" Target="../media/image37.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image" Target="../media/image3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image" Target="../media/image40.jpe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image" Target="../media/image41.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2.xml"/><Relationship Id="rId2" Type="http://schemas.openxmlformats.org/officeDocument/2006/relationships/image" Target="../media/image43.jpeg"/><Relationship Id="rId1" Type="http://schemas.openxmlformats.org/officeDocument/2006/relationships/image" Target="../media/image4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254125"/>
            <a:ext cx="7905750" cy="1754188"/>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项目二  日常维护及车辆交付</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2-1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随车附件</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8195" name="TextBox 8"/>
          <p:cNvSpPr/>
          <p:nvPr/>
        </p:nvSpPr>
        <p:spPr>
          <a:xfrm>
            <a:off x="3090863" y="3132138"/>
            <a:ext cx="5111750" cy="646112"/>
          </a:xfrm>
          <a:prstGeom prst="rect">
            <a:avLst/>
          </a:prstGeom>
          <a:noFill/>
          <a:ln w="9525">
            <a:noFill/>
          </a:ln>
        </p:spPr>
        <p:txBody>
          <a:bodyPr>
            <a:spAutoFit/>
          </a:bodyPr>
          <a:p>
            <a:pPr eaLnBrk="1" hangingPunct="1"/>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汽车发动机号</a:t>
            </a:r>
            <a:endParaRPr lang="zh-CN" altLang="en-US" dirty="0">
              <a:latin typeface="Arial" panose="020B0604020202020204" pitchFamily="34" charset="0"/>
            </a:endParaRPr>
          </a:p>
        </p:txBody>
      </p:sp>
      <p:sp>
        <p:nvSpPr>
          <p:cNvPr id="819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819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eaLnBrk="1" hangingPunct="1"/>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9937"/>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2-3-5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发动机机油检查</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773488"/>
            <a:ext cx="3298825" cy="9525"/>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发动机机油</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33162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）机油的作用</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1</a:t>
            </a:r>
            <a:r>
              <a:rPr lang="zh-CN" altLang="zh-CN" sz="1800" dirty="0">
                <a:latin typeface="Arial" panose="020B0604020202020204" pitchFamily="34" charset="0"/>
              </a:rPr>
              <a:t>）润滑减磨</a:t>
            </a:r>
            <a:endParaRPr lang="en-US"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2</a:t>
            </a:r>
            <a:r>
              <a:rPr lang="zh-CN" altLang="zh-CN" sz="1800" dirty="0">
                <a:latin typeface="Arial" panose="020B0604020202020204" pitchFamily="34" charset="0"/>
              </a:rPr>
              <a:t>）冷却降温</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3</a:t>
            </a:r>
            <a:r>
              <a:rPr lang="zh-CN" altLang="zh-CN" sz="1800" dirty="0">
                <a:latin typeface="Arial" panose="020B0604020202020204" pitchFamily="34" charset="0"/>
              </a:rPr>
              <a:t>）清洗清洁</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4</a:t>
            </a:r>
            <a:r>
              <a:rPr lang="zh-CN" altLang="zh-CN" sz="1800" dirty="0">
                <a:latin typeface="Arial" panose="020B0604020202020204" pitchFamily="34" charset="0"/>
              </a:rPr>
              <a:t>）密封防漏</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5</a:t>
            </a:r>
            <a:r>
              <a:rPr lang="zh-CN" altLang="zh-CN" sz="1800" dirty="0">
                <a:latin typeface="Arial" panose="020B0604020202020204" pitchFamily="34" charset="0"/>
              </a:rPr>
              <a:t>）防锈防蚀</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6</a:t>
            </a:r>
            <a:r>
              <a:rPr lang="zh-CN" altLang="zh-CN" sz="1800" dirty="0">
                <a:latin typeface="Arial" panose="020B0604020202020204" pitchFamily="34" charset="0"/>
              </a:rPr>
              <a:t>）减震缓冲</a:t>
            </a:r>
            <a:endParaRPr lang="zh-CN" altLang="zh-CN" sz="1800" dirty="0">
              <a:latin typeface="Arial" panose="020B0604020202020204" pitchFamily="34" charset="0"/>
            </a:endParaRPr>
          </a:p>
          <a:p>
            <a:pPr eaLnBrk="0" hangingPunct="0">
              <a:lnSpc>
                <a:spcPct val="150000"/>
              </a:lnSpc>
            </a:pP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200501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）机油的分类</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目前市场上的机油因其基础油不同可分为矿物油及合成油两种。合成油中又分为：全合成及半合成。全合成机油是最高等级的。</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29686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）机油的标号</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机油标号通常表示机油的粘度和品质。其中</a:t>
            </a:r>
            <a:r>
              <a:rPr lang="en-US" altLang="zh-CN" sz="1800" dirty="0">
                <a:latin typeface="Arial" panose="020B0604020202020204" pitchFamily="34" charset="0"/>
              </a:rPr>
              <a:t>SAE</a:t>
            </a:r>
            <a:r>
              <a:rPr lang="zh-CN" altLang="zh-CN" sz="1800" dirty="0">
                <a:latin typeface="Arial" panose="020B0604020202020204" pitchFamily="34" charset="0"/>
              </a:rPr>
              <a:t>是美国汽车工程协会的简称，</a:t>
            </a:r>
            <a:r>
              <a:rPr lang="en-US" altLang="zh-CN" sz="1800" dirty="0">
                <a:latin typeface="Arial" panose="020B0604020202020204" pitchFamily="34" charset="0"/>
              </a:rPr>
              <a:t>API</a:t>
            </a:r>
            <a:r>
              <a:rPr lang="zh-CN" altLang="zh-CN" sz="1800" dirty="0">
                <a:latin typeface="Arial" panose="020B0604020202020204" pitchFamily="34" charset="0"/>
              </a:rPr>
              <a:t>是美国石油协会的简称。</a:t>
            </a:r>
            <a:r>
              <a:rPr lang="en-US" altLang="zh-CN" sz="1800" dirty="0">
                <a:latin typeface="Arial" panose="020B0604020202020204" pitchFamily="34" charset="0"/>
              </a:rPr>
              <a:t>SAE</a:t>
            </a:r>
            <a:r>
              <a:rPr lang="zh-CN" altLang="zh-CN" sz="1800" dirty="0">
                <a:latin typeface="Arial" panose="020B0604020202020204" pitchFamily="34" charset="0"/>
              </a:rPr>
              <a:t>后边的标号标明机油的粘度值，而</a:t>
            </a:r>
            <a:r>
              <a:rPr lang="en-US" altLang="zh-CN" sz="1800" dirty="0">
                <a:latin typeface="Arial" panose="020B0604020202020204" pitchFamily="34" charset="0"/>
              </a:rPr>
              <a:t>API</a:t>
            </a:r>
            <a:r>
              <a:rPr lang="zh-CN" altLang="zh-CN" sz="1800" dirty="0">
                <a:latin typeface="Arial" panose="020B0604020202020204" pitchFamily="34" charset="0"/>
              </a:rPr>
              <a:t>后边的标号则标明机油的质量级别。</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29686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1</a:t>
            </a:r>
            <a:r>
              <a:rPr lang="zh-CN" altLang="en-US" sz="1800" dirty="0">
                <a:latin typeface="Arial" panose="020B0604020202020204" pitchFamily="34" charset="0"/>
              </a:rPr>
              <a:t>）粘度等级</a:t>
            </a:r>
            <a:endParaRPr lang="zh-CN" altLang="en-US" sz="1800" dirty="0">
              <a:latin typeface="Arial" panose="020B0604020202020204" pitchFamily="34" charset="0"/>
            </a:endParaRPr>
          </a:p>
          <a:p>
            <a:pPr>
              <a:lnSpc>
                <a:spcPct val="150000"/>
              </a:lnSpc>
            </a:pPr>
            <a:r>
              <a:rPr lang="en-US" altLang="zh-CN" sz="1800" dirty="0">
                <a:latin typeface="Arial" panose="020B0604020202020204" pitchFamily="34" charset="0"/>
              </a:rPr>
              <a:t>       10W-40</a:t>
            </a:r>
            <a:r>
              <a:rPr lang="zh-CN" altLang="en-US" sz="1800" dirty="0">
                <a:latin typeface="Arial" panose="020B0604020202020204" pitchFamily="34" charset="0"/>
              </a:rPr>
              <a:t>就是它的</a:t>
            </a:r>
            <a:r>
              <a:rPr lang="en-US" altLang="zh-CN" sz="1800" dirty="0">
                <a:latin typeface="Arial" panose="020B0604020202020204" pitchFamily="34" charset="0"/>
              </a:rPr>
              <a:t>SAE</a:t>
            </a:r>
            <a:r>
              <a:rPr lang="zh-CN" altLang="en-US" sz="1800" dirty="0">
                <a:latin typeface="Arial" panose="020B0604020202020204" pitchFamily="34" charset="0"/>
              </a:rPr>
              <a:t>标准粘度值，这个粘度值首先表示这个机油是复级润滑油，</a:t>
            </a:r>
            <a:r>
              <a:rPr lang="en-US" altLang="zh-CN" sz="1800" dirty="0">
                <a:latin typeface="Arial" panose="020B0604020202020204" pitchFamily="34" charset="0"/>
              </a:rPr>
              <a:t>W</a:t>
            </a:r>
            <a:r>
              <a:rPr lang="zh-CN" altLang="en-US" sz="1800" dirty="0">
                <a:latin typeface="Arial" panose="020B0604020202020204" pitchFamily="34" charset="0"/>
              </a:rPr>
              <a:t>代表冬天，</a:t>
            </a:r>
            <a:r>
              <a:rPr lang="en-US" altLang="zh-CN" sz="1800" dirty="0">
                <a:latin typeface="Arial" panose="020B0604020202020204" pitchFamily="34" charset="0"/>
              </a:rPr>
              <a:t>W</a:t>
            </a:r>
            <a:r>
              <a:rPr lang="zh-CN" altLang="en-US" sz="1800" dirty="0">
                <a:latin typeface="Arial" panose="020B0604020202020204" pitchFamily="34" charset="0"/>
              </a:rPr>
              <a:t>前面的数字是代表倾点温度，简单来说就是结冰点温度。</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393541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2</a:t>
            </a:r>
            <a:r>
              <a:rPr lang="zh-CN" altLang="en-US" sz="1800" dirty="0">
                <a:latin typeface="Arial" panose="020B0604020202020204" pitchFamily="34" charset="0"/>
              </a:rPr>
              <a:t>）品质等级</a:t>
            </a:r>
            <a:endParaRPr lang="zh-CN" altLang="en-US" sz="1800" dirty="0">
              <a:latin typeface="Arial" panose="020B0604020202020204" pitchFamily="34" charset="0"/>
            </a:endParaRPr>
          </a:p>
          <a:p>
            <a:pPr>
              <a:lnSpc>
                <a:spcPct val="150000"/>
              </a:lnSpc>
            </a:pPr>
            <a:r>
              <a:rPr lang="en-US" altLang="zh-CN" sz="1800" dirty="0">
                <a:latin typeface="Arial" panose="020B0604020202020204" pitchFamily="34" charset="0"/>
              </a:rPr>
              <a:t>        API</a:t>
            </a:r>
            <a:r>
              <a:rPr lang="zh-CN" altLang="en-US" sz="1800" dirty="0">
                <a:latin typeface="Arial" panose="020B0604020202020204" pitchFamily="34" charset="0"/>
              </a:rPr>
              <a:t>等级代表发动机油质量的等级。它采用简单的代码来描述发动机机油的工作能力。</a:t>
            </a:r>
            <a:endParaRPr lang="zh-CN" altLang="en-US" sz="1800" dirty="0">
              <a:latin typeface="Arial" panose="020B0604020202020204" pitchFamily="34" charset="0"/>
            </a:endParaRPr>
          </a:p>
          <a:p>
            <a:pPr>
              <a:lnSpc>
                <a:spcPct val="150000"/>
              </a:lnSpc>
            </a:pPr>
            <a:r>
              <a:rPr lang="zh-CN" altLang="en-US" sz="1800" dirty="0">
                <a:latin typeface="Arial" panose="020B0604020202020204" pitchFamily="34" charset="0"/>
              </a:rPr>
              <a:t>       </a:t>
            </a:r>
            <a:r>
              <a:rPr lang="en-US" altLang="zh-CN" sz="1800" dirty="0">
                <a:latin typeface="Arial" panose="020B0604020202020204" pitchFamily="34" charset="0"/>
              </a:rPr>
              <a:t>API</a:t>
            </a:r>
            <a:r>
              <a:rPr lang="zh-CN" altLang="en-US" sz="1800" dirty="0">
                <a:latin typeface="Arial" panose="020B0604020202020204" pitchFamily="34" charset="0"/>
              </a:rPr>
              <a:t>发动机油分为两类：</a:t>
            </a:r>
            <a:r>
              <a:rPr lang="en-US" altLang="zh-CN" sz="1800" dirty="0">
                <a:latin typeface="Arial" panose="020B0604020202020204" pitchFamily="34" charset="0"/>
              </a:rPr>
              <a:t>"S"</a:t>
            </a:r>
            <a:r>
              <a:rPr lang="zh-CN" altLang="en-US" sz="1800" dirty="0">
                <a:latin typeface="Arial" panose="020B0604020202020204" pitchFamily="34" charset="0"/>
              </a:rPr>
              <a:t>开头系列代表汽油发动机用油，规格有：</a:t>
            </a:r>
            <a:r>
              <a:rPr lang="en-US" altLang="zh-CN" sz="1800" dirty="0">
                <a:latin typeface="Arial" panose="020B0604020202020204" pitchFamily="34" charset="0"/>
              </a:rPr>
              <a:t>API SA, SB, SC, SD, SE, SF, SG, SH, SJ,SL,SM </a:t>
            </a:r>
            <a:r>
              <a:rPr lang="zh-CN" altLang="en-US" sz="1800" dirty="0">
                <a:latin typeface="Arial" panose="020B0604020202020204" pitchFamily="34" charset="0"/>
              </a:rPr>
              <a:t>。</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"C"</a:t>
            </a:r>
            <a:r>
              <a:rPr lang="zh-CN" altLang="en-US" sz="1800" dirty="0">
                <a:latin typeface="Arial" panose="020B0604020202020204" pitchFamily="34" charset="0"/>
              </a:rPr>
              <a:t>开头系列代表柴油发动机用油</a:t>
            </a:r>
            <a:r>
              <a:rPr lang="en-US" altLang="zh-CN" sz="1800" dirty="0">
                <a:latin typeface="Arial" panose="020B0604020202020204" pitchFamily="34" charset="0"/>
              </a:rPr>
              <a:t>,</a:t>
            </a:r>
            <a:r>
              <a:rPr lang="zh-CN" altLang="en-US" sz="1800" dirty="0">
                <a:latin typeface="Arial" panose="020B0604020202020204" pitchFamily="34" charset="0"/>
              </a:rPr>
              <a:t>规格有：</a:t>
            </a:r>
            <a:r>
              <a:rPr lang="en-US" altLang="zh-CN" sz="1800" dirty="0">
                <a:latin typeface="Arial" panose="020B0604020202020204" pitchFamily="34" charset="0"/>
              </a:rPr>
              <a:t>API CA, CB, CC, CD, CE, CF, CF-2, CF-4,CG-4, CH-4, CI-4</a:t>
            </a:r>
            <a:r>
              <a:rPr lang="zh-CN" altLang="en-US" sz="1800" dirty="0">
                <a:latin typeface="Arial" panose="020B0604020202020204" pitchFamily="34" charset="0"/>
              </a:rPr>
              <a:t>。</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a:off x="2838450" y="3773488"/>
            <a:ext cx="3298825" cy="9525"/>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发动机机油检查</a:t>
            </a:r>
            <a:endParaRPr lang="zh-CN" altLang="en-US" dirty="0">
              <a:latin typeface="Arial" panose="020B0604020202020204" pitchFamily="34" charset="0"/>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35050" y="1574800"/>
            <a:ext cx="6518275" cy="45910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机油油位的检查方法： </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）确保车辆停在平稳的路面上，提高油位检测的准确度，如果停在凹凸不平或坡道，则将车移至平稳路面。</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）熄灭发动机，等</a:t>
            </a:r>
            <a:r>
              <a:rPr lang="en-US" altLang="zh-CN" sz="1800" dirty="0">
                <a:latin typeface="Arial" panose="020B0604020202020204" pitchFamily="34" charset="0"/>
              </a:rPr>
              <a:t>5-10</a:t>
            </a:r>
            <a:r>
              <a:rPr lang="zh-CN" altLang="zh-CN" sz="1800" dirty="0">
                <a:latin typeface="Arial" panose="020B0604020202020204" pitchFamily="34" charset="0"/>
              </a:rPr>
              <a:t>分钟左右，让一些停留在发动机上部的机油有充分的时间流入油底壳。</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3</a:t>
            </a:r>
            <a:r>
              <a:rPr lang="zh-CN" altLang="zh-CN" sz="1800" dirty="0">
                <a:latin typeface="Arial" panose="020B0604020202020204" pitchFamily="34" charset="0"/>
              </a:rPr>
              <a:t>）取出机油尺用干净的棉布擦干净，再将机油尺重新插入发动机机油尺孔中，静等几秒让机油能完全黏附在机油尺上。</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4</a:t>
            </a:r>
            <a:r>
              <a:rPr lang="zh-CN" altLang="zh-CN" sz="1800" dirty="0">
                <a:latin typeface="Arial" panose="020B0604020202020204" pitchFamily="34" charset="0"/>
              </a:rPr>
              <a:t>）取出机油尺，观察机油尺上的机油痕迹最高处位置是否在规定范围内。</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2" descr="C:\Users\Administrator\Desktop\456.jpg"/>
          <p:cNvPicPr>
            <a:picLocks noChangeAspect="1"/>
          </p:cNvPicPr>
          <p:nvPr/>
        </p:nvPicPr>
        <p:blipFill>
          <a:blip r:embed="rId1"/>
          <a:stretch>
            <a:fillRect/>
          </a:stretch>
        </p:blipFill>
        <p:spPr>
          <a:xfrm>
            <a:off x="2319338" y="1885950"/>
            <a:ext cx="4843462" cy="3835400"/>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923925" y="587375"/>
            <a:ext cx="1217613" cy="400050"/>
          </a:xfrm>
          <a:prstGeom prst="rect">
            <a:avLst/>
          </a:prstGeom>
          <a:noFill/>
          <a:ln w="9525">
            <a:noFill/>
          </a:ln>
        </p:spPr>
        <p:txBody>
          <a:bodyPr wrap="none">
            <a:spAutoFit/>
          </a:bodyPr>
          <a:p>
            <a:r>
              <a:rPr lang="zh-CN" altLang="en-US" b="1" dirty="0">
                <a:latin typeface="Arial" panose="020B0604020202020204" pitchFamily="34" charset="0"/>
              </a:rPr>
              <a:t>发动机号</a:t>
            </a:r>
            <a:endParaRPr lang="zh-CN" altLang="zh-CN" b="1" dirty="0">
              <a:latin typeface="Arial" panose="020B0604020202020204" pitchFamily="34" charset="0"/>
            </a:endParaRPr>
          </a:p>
        </p:txBody>
      </p:sp>
      <p:pic>
        <p:nvPicPr>
          <p:cNvPr id="9219" name="Picture 5" descr="C:\Users\admin\Desktop\方主任项目汽车维护\任务1-1随车附件\照片\发动机号01.jpg"/>
          <p:cNvPicPr>
            <a:picLocks noChangeAspect="1"/>
          </p:cNvPicPr>
          <p:nvPr/>
        </p:nvPicPr>
        <p:blipFill>
          <a:blip r:embed="rId1"/>
          <a:stretch>
            <a:fillRect/>
          </a:stretch>
        </p:blipFill>
        <p:spPr>
          <a:xfrm>
            <a:off x="4886325" y="3624263"/>
            <a:ext cx="3686175" cy="2162175"/>
          </a:xfrm>
          <a:prstGeom prst="rect">
            <a:avLst/>
          </a:prstGeom>
          <a:noFill/>
          <a:ln w="9525">
            <a:noFill/>
          </a:ln>
        </p:spPr>
      </p:pic>
      <p:sp>
        <p:nvSpPr>
          <p:cNvPr id="7" name="圆角矩形 1"/>
          <p:cNvSpPr/>
          <p:nvPr/>
        </p:nvSpPr>
        <p:spPr>
          <a:xfrm>
            <a:off x="1112838" y="1668463"/>
            <a:ext cx="3671887" cy="270033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en-US" altLang="zh-CN" dirty="0">
                <a:latin typeface="Arial" panose="020B0604020202020204" pitchFamily="34" charset="0"/>
              </a:rPr>
              <a:t> </a:t>
            </a:r>
            <a:r>
              <a:rPr lang="zh-CN" altLang="zh-CN" dirty="0">
                <a:latin typeface="Arial" panose="020B0604020202020204" pitchFamily="34" charset="0"/>
              </a:rPr>
              <a:t>发动机号由九位符号组成</a:t>
            </a:r>
            <a:r>
              <a:rPr lang="en-US" altLang="zh-CN" dirty="0">
                <a:latin typeface="Arial" panose="020B0604020202020204" pitchFamily="34" charset="0"/>
              </a:rPr>
              <a:t>(</a:t>
            </a:r>
            <a:r>
              <a:rPr lang="zh-CN" altLang="zh-CN" dirty="0">
                <a:latin typeface="Arial" panose="020B0604020202020204" pitchFamily="34" charset="0"/>
              </a:rPr>
              <a:t>字母及数字</a:t>
            </a:r>
            <a:r>
              <a:rPr lang="en-US" altLang="zh-CN" dirty="0">
                <a:latin typeface="Arial" panose="020B0604020202020204" pitchFamily="34" charset="0"/>
              </a:rPr>
              <a:t>)</a:t>
            </a:r>
            <a:r>
              <a:rPr lang="zh-CN" altLang="zh-CN" dirty="0">
                <a:latin typeface="Arial" panose="020B0604020202020204" pitchFamily="34" charset="0"/>
              </a:rPr>
              <a:t>。第一部分</a:t>
            </a:r>
            <a:r>
              <a:rPr lang="en-US" altLang="zh-CN" dirty="0">
                <a:latin typeface="Arial" panose="020B0604020202020204" pitchFamily="34" charset="0"/>
              </a:rPr>
              <a:t>(</a:t>
            </a:r>
            <a:r>
              <a:rPr lang="zh-CN" altLang="zh-CN" dirty="0">
                <a:latin typeface="Arial" panose="020B0604020202020204" pitchFamily="34" charset="0"/>
              </a:rPr>
              <a:t>最多三位</a:t>
            </a:r>
            <a:r>
              <a:rPr lang="en-US" altLang="zh-CN" dirty="0">
                <a:latin typeface="Arial" panose="020B0604020202020204" pitchFamily="34" charset="0"/>
              </a:rPr>
              <a:t>)</a:t>
            </a:r>
            <a:r>
              <a:rPr lang="zh-CN" altLang="zh-CN" dirty="0">
                <a:latin typeface="Arial" panose="020B0604020202020204" pitchFamily="34" charset="0"/>
              </a:rPr>
              <a:t>表示发动机代码；第二部分</a:t>
            </a:r>
            <a:r>
              <a:rPr lang="en-US" altLang="zh-CN" dirty="0">
                <a:latin typeface="Arial" panose="020B0604020202020204" pitchFamily="34" charset="0"/>
              </a:rPr>
              <a:t>(</a:t>
            </a:r>
            <a:r>
              <a:rPr lang="zh-CN" altLang="zh-CN" dirty="0">
                <a:latin typeface="Arial" panose="020B0604020202020204" pitchFamily="34" charset="0"/>
              </a:rPr>
              <a:t>六位</a:t>
            </a:r>
            <a:r>
              <a:rPr lang="en-US" altLang="zh-CN" dirty="0">
                <a:latin typeface="Arial" panose="020B0604020202020204" pitchFamily="34" charset="0"/>
              </a:rPr>
              <a:t>)</a:t>
            </a:r>
            <a:r>
              <a:rPr lang="zh-CN" altLang="zh-CN" dirty="0">
                <a:latin typeface="Arial" panose="020B0604020202020204" pitchFamily="34" charset="0"/>
              </a:rPr>
              <a:t>表示流水号。如果同一代码的发动机生产量已超过</a:t>
            </a:r>
            <a:r>
              <a:rPr lang="en-US" altLang="zh-CN" dirty="0">
                <a:latin typeface="Arial" panose="020B0604020202020204" pitchFamily="34" charset="0"/>
              </a:rPr>
              <a:t>999999</a:t>
            </a:r>
            <a:r>
              <a:rPr lang="zh-CN" altLang="zh-CN" dirty="0">
                <a:latin typeface="Arial" panose="020B0604020202020204" pitchFamily="34" charset="0"/>
              </a:rPr>
              <a:t>台，那么六位流水号中的首位就变成字母。</a:t>
            </a: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254125"/>
            <a:ext cx="7905750" cy="1754188"/>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项目二  日常维护及车辆交付</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车身内部</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0"/>
          <p:cNvSpPr/>
          <p:nvPr/>
        </p:nvSpPr>
        <p:spPr>
          <a:xfrm>
            <a:off x="1168400" y="279400"/>
            <a:ext cx="2032000" cy="646113"/>
          </a:xfrm>
          <a:prstGeom prst="rect">
            <a:avLst/>
          </a:prstGeom>
          <a:noFill/>
          <a:ln w="9525">
            <a:noFill/>
          </a:ln>
        </p:spPr>
        <p:txBody>
          <a:bodyPr wrap="none">
            <a:spAutoFit/>
          </a:bodyPr>
          <a:p>
            <a:pPr eaLnBrk="0" hangingPunct="0"/>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17875" y="2027238"/>
            <a:ext cx="4754563" cy="34702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dirty="0">
                <a:latin typeface="Arial" panose="020B0604020202020204" pitchFamily="34" charset="0"/>
              </a:rPr>
              <a:t>小明大学毕业后，应聘到一家汽车销售服务公司担任一名维修学徒，上班第一天就接到领导任务，要求他对刘先生的车辆进行日常维护的检查，主要包括发动机舱、车身内部、车身底盘的检查。小明接到任务后，喜中有忧。喜的是刚上班就能接到领导任务，忧的是一下不知道检查哪些项目和该怎么检查。如果您是小明，您将如何完成任务？</a:t>
            </a:r>
            <a:endParaRPr lang="zh-CN" altLang="zh-CN" dirty="0">
              <a:latin typeface="Arial" panose="020B0604020202020204" pitchFamily="34" charset="0"/>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2"/>
          <p:cNvSpPr>
            <a:spLocks noGrp="1"/>
          </p:cNvSpPr>
          <p:nvPr/>
        </p:nvSpPr>
        <p:spPr>
          <a:xfrm>
            <a:off x="6457950" y="6356350"/>
            <a:ext cx="2057400" cy="365125"/>
          </a:xfrm>
          <a:prstGeom prst="rect">
            <a:avLst/>
          </a:prstGeom>
          <a:noFill/>
          <a:ln w="9525">
            <a:noFill/>
          </a:ln>
        </p:spPr>
        <p:txBody>
          <a:bodyPr/>
          <a:p>
            <a:fld id="{9A0DB2DC-4C9A-4742-B13C-FB6460FD3503}" type="slidenum">
              <a:rPr lang="zh-CN" altLang="en-US" sz="1200" dirty="0">
                <a:solidFill>
                  <a:srgbClr val="898989"/>
                </a:solidFill>
                <a:latin typeface="Arial" panose="020B0604020202020204" pitchFamily="34" charset="0"/>
                <a:sym typeface="Calibri" panose="020F0502020204030204" pitchFamily="34" charset="0"/>
              </a:rPr>
            </a:fld>
            <a:endParaRPr lang="zh-CN" altLang="en-US" sz="1200" dirty="0">
              <a:solidFill>
                <a:srgbClr val="898989"/>
              </a:solidFill>
              <a:latin typeface="Arial" panose="020B0604020202020204" pitchFamily="34" charset="0"/>
              <a:sym typeface="Calibri" panose="020F0502020204030204" pitchFamily="34" charset="0"/>
            </a:endParaRPr>
          </a:p>
        </p:txBody>
      </p:sp>
      <p:sp>
        <p:nvSpPr>
          <p:cNvPr id="4099" name="Text Box 20"/>
          <p:cNvSpPr/>
          <p:nvPr/>
        </p:nvSpPr>
        <p:spPr>
          <a:xfrm>
            <a:off x="1243013" y="298450"/>
            <a:ext cx="2032000" cy="647700"/>
          </a:xfrm>
          <a:prstGeom prst="rect">
            <a:avLst/>
          </a:prstGeom>
          <a:noFill/>
          <a:ln w="9525">
            <a:noFill/>
          </a:ln>
        </p:spPr>
        <p:txBody>
          <a:bodyPr wrap="none">
            <a:spAutoFit/>
          </a:bodyPr>
          <a:p>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sym typeface="Calibri" panose="020F0502020204030204" pitchFamily="34" charset="0"/>
            </a:endParaRPr>
          </a:p>
        </p:txBody>
      </p:sp>
      <p:sp>
        <p:nvSpPr>
          <p:cNvPr id="4100" name="矩形 19"/>
          <p:cNvSpPr/>
          <p:nvPr/>
        </p:nvSpPr>
        <p:spPr>
          <a:xfrm>
            <a:off x="1436688" y="1701800"/>
            <a:ext cx="2349500" cy="876300"/>
          </a:xfrm>
          <a:prstGeom prst="rect">
            <a:avLst/>
          </a:prstGeom>
          <a:solidFill>
            <a:srgbClr val="CC6600"/>
          </a:solidFill>
          <a:ln w="9525">
            <a:noFill/>
          </a:ln>
        </p:spPr>
        <p:txBody>
          <a:bodyPr anchor="ctr" anchorCtr="0"/>
          <a:p>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、车身内饰检查</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101" name="矩形 19"/>
          <p:cNvSpPr/>
          <p:nvPr/>
        </p:nvSpPr>
        <p:spPr>
          <a:xfrm>
            <a:off x="4521200" y="1746250"/>
            <a:ext cx="2389188" cy="831850"/>
          </a:xfrm>
          <a:prstGeom prst="rect">
            <a:avLst/>
          </a:prstGeom>
          <a:solidFill>
            <a:srgbClr val="0070C0"/>
          </a:soli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、座椅调整及安全带功能检查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矩形 19"/>
          <p:cNvSpPr/>
          <p:nvPr/>
        </p:nvSpPr>
        <p:spPr>
          <a:xfrm>
            <a:off x="1436688" y="3048000"/>
            <a:ext cx="2395537" cy="877888"/>
          </a:xfrm>
          <a:prstGeom prst="rect">
            <a:avLst/>
          </a:prstGeom>
          <a:solidFill>
            <a:srgbClr val="92D050"/>
          </a:solidFill>
          <a:ln w="9525">
            <a:noFill/>
          </a:ln>
        </p:spPr>
        <p:txBody>
          <a:bodyPr anchor="ctr" anchorCtr="0"/>
          <a:p>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、照明与信号系统的检查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矩形 19"/>
          <p:cNvSpPr/>
          <p:nvPr/>
        </p:nvSpPr>
        <p:spPr>
          <a:xfrm>
            <a:off x="4521200" y="3041650"/>
            <a:ext cx="2355850" cy="877888"/>
          </a:xfrm>
          <a:prstGeom prst="rect">
            <a:avLst/>
          </a:prstGeom>
          <a:solidFill>
            <a:srgbClr val="7030A0"/>
          </a:soli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、车门锁、车窗及外后视镜的检查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4" name="矩形 19"/>
          <p:cNvSpPr/>
          <p:nvPr/>
        </p:nvSpPr>
        <p:spPr>
          <a:xfrm>
            <a:off x="1460500" y="4395788"/>
            <a:ext cx="2349500" cy="876300"/>
          </a:xfrm>
          <a:prstGeom prst="rect">
            <a:avLst/>
          </a:prstGeom>
          <a:solidFill>
            <a:srgbClr val="00B050"/>
          </a:solidFill>
          <a:ln w="9525" cap="flat" cmpd="sng">
            <a:solidFill>
              <a:srgbClr val="FFFF00"/>
            </a:solidFill>
            <a:prstDash val="solid"/>
            <a:miter/>
            <a:headEnd type="none" w="med" len="med"/>
            <a:tailEnd type="none" w="med" len="med"/>
          </a:ln>
        </p:spPr>
        <p:txBody>
          <a:bodyPr anchor="ctr" anchorCtr="0"/>
          <a:p>
            <a:pPr>
              <a:buNone/>
            </a:pP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、收音机功能的检查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5" name="矩形 19"/>
          <p:cNvSpPr/>
          <p:nvPr/>
        </p:nvSpPr>
        <p:spPr>
          <a:xfrm>
            <a:off x="4540250" y="4395788"/>
            <a:ext cx="2349500" cy="876300"/>
          </a:xfrm>
          <a:prstGeom prst="rect">
            <a:avLst/>
          </a:prstGeom>
          <a:solidFill>
            <a:srgbClr val="FFFF00"/>
          </a:solidFill>
          <a:ln w="9525">
            <a:noFill/>
          </a:ln>
        </p:spPr>
        <p:txBody>
          <a:bodyPr anchor="ctr" anchorCtr="0"/>
          <a:p>
            <a:pPr>
              <a:buNone/>
            </a:pP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刮水器检查</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200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2-4-2</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座椅及安全带检查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flipV="1">
            <a:off x="1536700" y="3824288"/>
            <a:ext cx="4629150" cy="5080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2674938" y="3132138"/>
            <a:ext cx="5932487"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汽车座椅</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46180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）座椅分类</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按照部位分为前排座椅和后排座椅</a:t>
            </a:r>
            <a:r>
              <a:rPr lang="zh-CN" altLang="en-US" sz="1800" dirty="0">
                <a:latin typeface="Arial" panose="020B0604020202020204" pitchFamily="34" charset="0"/>
              </a:rPr>
              <a:t>，</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按形状可分为分开式座椅、长座椅；</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按功能可分为固定式、可卸式、调节式；</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按乘座人数可分为单人、双人、多人椅；</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根据座椅的使用性能</a:t>
            </a:r>
            <a:r>
              <a:rPr lang="zh-CN" altLang="en-US" sz="1800" dirty="0">
                <a:latin typeface="Arial" panose="020B0604020202020204" pitchFamily="34" charset="0"/>
              </a:rPr>
              <a:t>分</a:t>
            </a:r>
            <a:r>
              <a:rPr lang="zh-CN" altLang="zh-CN" sz="1800" dirty="0">
                <a:latin typeface="Arial" panose="020B0604020202020204" pitchFamily="34" charset="0"/>
              </a:rPr>
              <a:t>固定式座椅，动力调节座椅，气垫座椅、电动座椅、立体音响座椅、精神恢复座椅，直到电子调节座椅；</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按材质分为真皮座椅和绒布座椅等。还有一些特殊使用对象的座椅，如儿童座椅和赛车座椅等。</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20763"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）儿童座椅</a:t>
            </a:r>
            <a:r>
              <a:rPr lang="en-US" altLang="zh-CN" sz="1800" dirty="0">
                <a:latin typeface="Arial" panose="020B0604020202020204" pitchFamily="34" charset="0"/>
              </a:rPr>
              <a:t> </a:t>
            </a:r>
            <a:endParaRPr lang="en-US"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儿童座椅通常装在汽车的后座上，如果放在前座，发生碰撞时前风挡玻璃会伤到孩子。</a:t>
            </a:r>
            <a:endParaRPr lang="zh-CN" altLang="zh-CN" sz="1800" dirty="0">
              <a:latin typeface="Arial" panose="020B0604020202020204" pitchFamily="34" charset="0"/>
            </a:endParaRPr>
          </a:p>
        </p:txBody>
      </p:sp>
      <p:pic>
        <p:nvPicPr>
          <p:cNvPr id="5123" name="图片 2" descr="http://p4.so.qhimgs1.com/t014b2710e9023bb8ca.jpg"/>
          <p:cNvPicPr>
            <a:picLocks noChangeAspect="1"/>
          </p:cNvPicPr>
          <p:nvPr/>
        </p:nvPicPr>
        <p:blipFill>
          <a:blip r:embed="rId1"/>
          <a:stretch>
            <a:fillRect/>
          </a:stretch>
        </p:blipFill>
        <p:spPr>
          <a:xfrm>
            <a:off x="4856163" y="3060700"/>
            <a:ext cx="3552825" cy="33670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3</a:t>
            </a:r>
            <a:r>
              <a:rPr lang="zh-CN" altLang="zh-CN" sz="1800" dirty="0">
                <a:latin typeface="Arial" panose="020B0604020202020204" pitchFamily="34" charset="0"/>
              </a:rPr>
              <a:t>）电动座椅调节开关</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电动座椅的调节开关常位于座椅的侧面靠车门处，电动座椅可完成</a:t>
            </a:r>
            <a:r>
              <a:rPr lang="en-US" altLang="zh-CN" sz="1800" dirty="0">
                <a:latin typeface="Arial" panose="020B0604020202020204" pitchFamily="34" charset="0"/>
              </a:rPr>
              <a:t>4</a:t>
            </a:r>
            <a:r>
              <a:rPr lang="zh-CN" altLang="zh-CN" sz="1800" dirty="0">
                <a:latin typeface="Arial" panose="020B0604020202020204" pitchFamily="34" charset="0"/>
              </a:rPr>
              <a:t>至</a:t>
            </a:r>
            <a:r>
              <a:rPr lang="en-US" altLang="zh-CN" sz="1800" dirty="0">
                <a:latin typeface="Arial" panose="020B0604020202020204" pitchFamily="34" charset="0"/>
              </a:rPr>
              <a:t>12</a:t>
            </a:r>
            <a:r>
              <a:rPr lang="zh-CN" altLang="zh-CN" sz="1800" dirty="0">
                <a:latin typeface="Arial" panose="020B0604020202020204" pitchFamily="34" charset="0"/>
              </a:rPr>
              <a:t>项座椅的电动调节。</a:t>
            </a: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6147" name="图片 2"/>
          <p:cNvPicPr>
            <a:picLocks noChangeAspect="1"/>
          </p:cNvPicPr>
          <p:nvPr/>
        </p:nvPicPr>
        <p:blipFill>
          <a:blip r:embed="rId1"/>
          <a:stretch>
            <a:fillRect/>
          </a:stretch>
        </p:blipFill>
        <p:spPr>
          <a:xfrm>
            <a:off x="1924050" y="3594100"/>
            <a:ext cx="4518025" cy="23764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直接连接符 19"/>
          <p:cNvSpPr/>
          <p:nvPr/>
        </p:nvSpPr>
        <p:spPr>
          <a:xfrm flipV="1">
            <a:off x="1536700" y="3824288"/>
            <a:ext cx="4629150" cy="50800"/>
          </a:xfrm>
          <a:prstGeom prst="line">
            <a:avLst/>
          </a:prstGeom>
          <a:ln w="57150" cap="flat" cmpd="sng">
            <a:solidFill>
              <a:srgbClr val="2E75B6"/>
            </a:solidFill>
            <a:prstDash val="solid"/>
            <a:bevel/>
            <a:headEnd type="none" w="med" len="med"/>
            <a:tailEnd type="triangle" w="med" len="med"/>
          </a:ln>
        </p:spPr>
      </p:sp>
      <p:sp>
        <p:nvSpPr>
          <p:cNvPr id="7171" name="TextBox 8"/>
          <p:cNvSpPr/>
          <p:nvPr/>
        </p:nvSpPr>
        <p:spPr>
          <a:xfrm>
            <a:off x="2674938" y="3132138"/>
            <a:ext cx="5932487"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汽车安全带</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7173"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173163" y="2309813"/>
            <a:ext cx="6173787" cy="16256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汽车安全带就是在汽车上用于保证乘客以及驾驶员在车身受到猛烈打击时防止乘客被安全气囊弹出时伤害的装置。</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8350"/>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2-1-2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随车文件</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汽车安全带的分类</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常见的安全带可以分为两点式安全带、三点式安全带、五点式安全带、六点式安全带（赛车用）以及零压迫感智能安全带。</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9219" name="图片 2" descr="http://img01.taobaocdn.com/imgextra/i1/182201350/T2lJu1XclXXXXXXXXX_!!182201350.jpg"/>
          <p:cNvPicPr>
            <a:picLocks noChangeAspect="1"/>
          </p:cNvPicPr>
          <p:nvPr/>
        </p:nvPicPr>
        <p:blipFill>
          <a:blip r:embed="rId1"/>
          <a:stretch>
            <a:fillRect/>
          </a:stretch>
        </p:blipFill>
        <p:spPr>
          <a:xfrm>
            <a:off x="322263" y="3776663"/>
            <a:ext cx="2098675" cy="1576387"/>
          </a:xfrm>
          <a:prstGeom prst="rect">
            <a:avLst/>
          </a:prstGeom>
          <a:noFill/>
          <a:ln w="9525">
            <a:noFill/>
          </a:ln>
        </p:spPr>
      </p:pic>
      <p:pic>
        <p:nvPicPr>
          <p:cNvPr id="9220" name="图片 3" descr="http://pic.big5.enorth.com.cn/0/13/51/48/13514847_277900.jpg"/>
          <p:cNvPicPr>
            <a:picLocks noChangeAspect="1"/>
          </p:cNvPicPr>
          <p:nvPr/>
        </p:nvPicPr>
        <p:blipFill>
          <a:blip r:embed="rId2"/>
          <a:stretch>
            <a:fillRect/>
          </a:stretch>
        </p:blipFill>
        <p:spPr>
          <a:xfrm>
            <a:off x="2560638" y="3800475"/>
            <a:ext cx="2109787" cy="1584325"/>
          </a:xfrm>
          <a:prstGeom prst="rect">
            <a:avLst/>
          </a:prstGeom>
          <a:noFill/>
          <a:ln w="9525">
            <a:noFill/>
          </a:ln>
        </p:spPr>
      </p:pic>
      <p:pic>
        <p:nvPicPr>
          <p:cNvPr id="9221" name="图片 4" descr="C:\Users\Administrator\Desktop\wud.jpg"/>
          <p:cNvPicPr>
            <a:picLocks noChangeAspect="1"/>
          </p:cNvPicPr>
          <p:nvPr/>
        </p:nvPicPr>
        <p:blipFill>
          <a:blip r:embed="rId3"/>
          <a:stretch>
            <a:fillRect/>
          </a:stretch>
        </p:blipFill>
        <p:spPr>
          <a:xfrm>
            <a:off x="4757738" y="3660775"/>
            <a:ext cx="1984375" cy="2335213"/>
          </a:xfrm>
          <a:prstGeom prst="rect">
            <a:avLst/>
          </a:prstGeom>
          <a:noFill/>
          <a:ln w="9525">
            <a:noFill/>
          </a:ln>
        </p:spPr>
      </p:pic>
      <p:pic>
        <p:nvPicPr>
          <p:cNvPr id="9222" name="图片 5" descr="http://p1.so.qhimgs1.com/t01eef98ab84d917e81.jpg"/>
          <p:cNvPicPr>
            <a:picLocks noChangeAspect="1"/>
          </p:cNvPicPr>
          <p:nvPr/>
        </p:nvPicPr>
        <p:blipFill>
          <a:blip r:embed="rId4"/>
          <a:stretch>
            <a:fillRect/>
          </a:stretch>
        </p:blipFill>
        <p:spPr>
          <a:xfrm>
            <a:off x="6705600" y="3770313"/>
            <a:ext cx="2078038" cy="2254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直接连接符 19"/>
          <p:cNvSpPr/>
          <p:nvPr/>
        </p:nvSpPr>
        <p:spPr>
          <a:xfrm flipV="1">
            <a:off x="2713038" y="3824288"/>
            <a:ext cx="4629150" cy="50800"/>
          </a:xfrm>
          <a:prstGeom prst="line">
            <a:avLst/>
          </a:prstGeom>
          <a:ln w="57150" cap="flat" cmpd="sng">
            <a:solidFill>
              <a:srgbClr val="2E75B6"/>
            </a:solidFill>
            <a:prstDash val="solid"/>
            <a:bevel/>
            <a:headEnd type="none" w="med" len="med"/>
            <a:tailEnd type="triangle" w="med" len="med"/>
          </a:ln>
        </p:spPr>
      </p:sp>
      <p:sp>
        <p:nvSpPr>
          <p:cNvPr id="10243" name="TextBox 8"/>
          <p:cNvSpPr/>
          <p:nvPr/>
        </p:nvSpPr>
        <p:spPr>
          <a:xfrm>
            <a:off x="2674938" y="3132138"/>
            <a:ext cx="5932487"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汽车座椅及安全带检查</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4"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0245"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6475" y="1811338"/>
            <a:ext cx="6173788" cy="219233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座椅调整功能检查</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检查座椅的调整功能，主要座椅的前后调整</a:t>
            </a:r>
            <a:r>
              <a:rPr lang="en-US" altLang="zh-CN" sz="1800" dirty="0">
                <a:latin typeface="Arial" panose="020B0604020202020204" pitchFamily="34" charset="0"/>
              </a:rPr>
              <a:t>,座椅坐垫高度调整,座椅靠背的调整,座椅的腰部支撑调整等功能是否正常</a:t>
            </a:r>
            <a:endParaRPr lang="en-US"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11267" name="图片 2"/>
          <p:cNvPicPr>
            <a:picLocks noChangeAspect="1"/>
          </p:cNvPicPr>
          <p:nvPr/>
        </p:nvPicPr>
        <p:blipFill>
          <a:blip r:embed="rId1"/>
          <a:stretch>
            <a:fillRect/>
          </a:stretch>
        </p:blipFill>
        <p:spPr>
          <a:xfrm>
            <a:off x="1957388" y="4186238"/>
            <a:ext cx="3390900" cy="16748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7479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安全带功能检查</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检查安全带高度调整装置，按下高度调整按钮，安全带是否能上下移动；检查安全带的伸缩、拉紧装置是否正常；在打开点火开关“ON”档，没有佩戴安全带前，安全带警告灯是否点亮，佩戴安全带后，安全警示灯是否熄灭；检查安全带卡扣与释放按钮是否工作正常。</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a:xfrm>
            <a:off x="573088" y="1746250"/>
            <a:ext cx="1754187" cy="844550"/>
          </a:xfrm>
        </p:spPr>
        <p:txBody>
          <a:bodyPr vert="horz" wrap="square" lIns="91440" tIns="45720" rIns="91440" bIns="45720" anchor="ctr" anchorCtr="0"/>
          <a:p>
            <a:pPr>
              <a:buNone/>
            </a:pPr>
            <a:r>
              <a:rPr lang="zh-CN" altLang="en-US" sz="2000" dirty="0"/>
              <a:t>安全带检查</a:t>
            </a:r>
            <a:endParaRPr lang="zh-CN" altLang="en-US" sz="2000" dirty="0"/>
          </a:p>
        </p:txBody>
      </p:sp>
      <p:sp>
        <p:nvSpPr>
          <p:cNvPr id="13315"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buNone/>
            </a:pPr>
            <a:fld id="{BB962C8B-B14F-4D97-AF65-F5344CB8AC3E}" type="datetime1">
              <a:rPr lang="zh-CN" altLang="en-US" sz="1200" dirty="0">
                <a:solidFill>
                  <a:srgbClr val="898989"/>
                </a:solidFill>
              </a:rPr>
            </a:fld>
            <a:endParaRPr lang="zh-CN" altLang="en-US" sz="1200" dirty="0">
              <a:solidFill>
                <a:srgbClr val="898989"/>
              </a:solidFill>
            </a:endParaRPr>
          </a:p>
        </p:txBody>
      </p:sp>
      <p:pic>
        <p:nvPicPr>
          <p:cNvPr id="13316" name="图片 3" descr="C:\Users\Administrator\Desktop\1024.jpg"/>
          <p:cNvPicPr>
            <a:picLocks noChangeAspect="1"/>
          </p:cNvPicPr>
          <p:nvPr/>
        </p:nvPicPr>
        <p:blipFill>
          <a:blip r:embed="rId1"/>
          <a:stretch>
            <a:fillRect/>
          </a:stretch>
        </p:blipFill>
        <p:spPr>
          <a:xfrm>
            <a:off x="2125663" y="2481263"/>
            <a:ext cx="4814887" cy="3157537"/>
          </a:xfrm>
          <a:prstGeom prst="rect">
            <a:avLst/>
          </a:prstGeom>
          <a:noFill/>
          <a:ln w="9525">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200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2-4-3</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车内灯光及喇叭检查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771900"/>
            <a:ext cx="5497513" cy="87313"/>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2730500" y="3076575"/>
            <a:ext cx="6053138" cy="646113"/>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车内照明电器的结构及功能</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250112" cy="37306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常见车内照明电器有顶灯、阅读灯、储物箱灯、行李厢灯、门灯、踏步灯、仪表照明灯等。</a:t>
            </a:r>
            <a:endParaRPr lang="zh-CN"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顶灯：</a:t>
            </a:r>
            <a:r>
              <a:rPr lang="zh-CN" altLang="zh-CN" sz="1800" dirty="0">
                <a:latin typeface="Arial" panose="020B0604020202020204" pitchFamily="34" charset="0"/>
              </a:rPr>
              <a:t>轿车及载货车一般仅设一只顶灯，作车室内照明外，在监视车门状态下，只要还有车门未可靠关紧，顶灯就发亮。有常闭开关、门控开关以及常开开关。</a:t>
            </a:r>
            <a:endParaRPr lang="zh-CN"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阅读灯：</a:t>
            </a:r>
            <a:r>
              <a:rPr lang="zh-CN" altLang="zh-CN" sz="1800" dirty="0">
                <a:latin typeface="Arial" panose="020B0604020202020204" pitchFamily="34" charset="0"/>
              </a:rPr>
              <a:t>轿车常设两组阅读灯，阅读灯装于前排乘员席前部或顶部，后排乘员席顶部，</a:t>
            </a:r>
            <a:r>
              <a:rPr lang="en-US" altLang="zh-CN" sz="1800" dirty="0">
                <a:latin typeface="Arial" panose="020B0604020202020204" pitchFamily="34" charset="0"/>
              </a:rPr>
              <a:t> </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2"/>
          <p:cNvPicPr>
            <a:picLocks noChangeAspect="1"/>
          </p:cNvPicPr>
          <p:nvPr/>
        </p:nvPicPr>
        <p:blipFill>
          <a:blip r:embed="rId1"/>
          <a:stretch>
            <a:fillRect/>
          </a:stretch>
        </p:blipFill>
        <p:spPr>
          <a:xfrm>
            <a:off x="314325" y="1797050"/>
            <a:ext cx="4165600" cy="2349500"/>
          </a:xfrm>
          <a:prstGeom prst="rect">
            <a:avLst/>
          </a:prstGeom>
          <a:noFill/>
          <a:ln w="9525">
            <a:noFill/>
          </a:ln>
        </p:spPr>
      </p:pic>
      <p:sp>
        <p:nvSpPr>
          <p:cNvPr id="5123" name="矩形 3"/>
          <p:cNvSpPr/>
          <p:nvPr/>
        </p:nvSpPr>
        <p:spPr>
          <a:xfrm>
            <a:off x="1222375" y="4337050"/>
            <a:ext cx="2236788" cy="400050"/>
          </a:xfrm>
          <a:prstGeom prst="rect">
            <a:avLst/>
          </a:prstGeom>
          <a:noFill/>
          <a:ln w="9525">
            <a:noFill/>
          </a:ln>
        </p:spPr>
        <p:txBody>
          <a:bodyPr wrap="none">
            <a:spAutoFit/>
          </a:bodyPr>
          <a:p>
            <a:r>
              <a:rPr lang="zh-CN" altLang="zh-CN" dirty="0">
                <a:latin typeface="Arial" panose="020B0604020202020204" pitchFamily="34" charset="0"/>
              </a:rPr>
              <a:t>前部顶灯与阅读灯</a:t>
            </a:r>
            <a:endParaRPr lang="zh-CN" altLang="en-US" dirty="0">
              <a:latin typeface="Arial" panose="020B0604020202020204" pitchFamily="34" charset="0"/>
            </a:endParaRPr>
          </a:p>
        </p:txBody>
      </p:sp>
      <p:pic>
        <p:nvPicPr>
          <p:cNvPr id="5124" name="图片 4"/>
          <p:cNvPicPr>
            <a:picLocks noChangeAspect="1"/>
          </p:cNvPicPr>
          <p:nvPr/>
        </p:nvPicPr>
        <p:blipFill>
          <a:blip r:embed="rId2"/>
          <a:stretch>
            <a:fillRect/>
          </a:stretch>
        </p:blipFill>
        <p:spPr>
          <a:xfrm>
            <a:off x="4803775" y="1838325"/>
            <a:ext cx="4164013" cy="2349500"/>
          </a:xfrm>
          <a:prstGeom prst="rect">
            <a:avLst/>
          </a:prstGeom>
          <a:noFill/>
          <a:ln w="9525">
            <a:noFill/>
          </a:ln>
        </p:spPr>
      </p:pic>
      <p:sp>
        <p:nvSpPr>
          <p:cNvPr id="5125" name="矩形 5"/>
          <p:cNvSpPr/>
          <p:nvPr/>
        </p:nvSpPr>
        <p:spPr>
          <a:xfrm>
            <a:off x="6096000" y="4310063"/>
            <a:ext cx="1468438" cy="400050"/>
          </a:xfrm>
          <a:prstGeom prst="rect">
            <a:avLst/>
          </a:prstGeom>
          <a:noFill/>
          <a:ln w="9525">
            <a:noFill/>
          </a:ln>
        </p:spPr>
        <p:txBody>
          <a:bodyPr wrap="none">
            <a:spAutoFit/>
          </a:bodyPr>
          <a:p>
            <a:r>
              <a:rPr lang="zh-CN" altLang="zh-CN" dirty="0">
                <a:latin typeface="Arial" panose="020B0604020202020204" pitchFamily="34" charset="0"/>
              </a:rPr>
              <a:t>后部阅读灯</a:t>
            </a:r>
            <a:endParaRPr lang="zh-CN" altLang="en-US" dirty="0">
              <a:latin typeface="Arial" panose="020B0604020202020204"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44513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b="1" dirty="0">
                <a:latin typeface="Arial" panose="020B0604020202020204" pitchFamily="34" charset="0"/>
              </a:rPr>
              <a:t>储物箱灯：</a:t>
            </a:r>
            <a:r>
              <a:rPr lang="zh-CN" altLang="zh-CN" sz="1800" dirty="0">
                <a:latin typeface="Arial" panose="020B0604020202020204" pitchFamily="34" charset="0"/>
              </a:rPr>
              <a:t>储物箱灯装于车内储物箱内，当开启储物箱时，灯自动发亮，照亮储物箱。轿车储物箱灯常安装于杂物箱内。</a:t>
            </a:r>
            <a:endParaRPr lang="en-US" altLang="zh-CN" sz="1800" dirty="0">
              <a:latin typeface="Arial" panose="020B0604020202020204" pitchFamily="34" charset="0"/>
            </a:endParaRPr>
          </a:p>
          <a:p>
            <a:endParaRPr lang="en-US" altLang="zh-CN" sz="1800" dirty="0">
              <a:latin typeface="Arial" panose="020B0604020202020204" pitchFamily="34" charset="0"/>
            </a:endParaRPr>
          </a:p>
          <a:p>
            <a:endParaRPr lang="en-US" altLang="zh-CN" sz="1800" dirty="0">
              <a:latin typeface="Arial" panose="020B0604020202020204" pitchFamily="34" charset="0"/>
            </a:endParaRPr>
          </a:p>
          <a:p>
            <a:endParaRPr lang="en-US" altLang="zh-CN" sz="1800" dirty="0">
              <a:latin typeface="Arial" panose="020B0604020202020204" pitchFamily="34" charset="0"/>
            </a:endParaRPr>
          </a:p>
          <a:p>
            <a:endParaRPr lang="en-US" altLang="zh-CN" sz="1800" dirty="0">
              <a:latin typeface="Arial" panose="020B0604020202020204" pitchFamily="34" charset="0"/>
            </a:endParaRPr>
          </a:p>
          <a:p>
            <a:endParaRPr lang="en-US" altLang="zh-CN" sz="1800" dirty="0">
              <a:latin typeface="Arial" panose="020B0604020202020204" pitchFamily="34" charset="0"/>
            </a:endParaRPr>
          </a:p>
          <a:p>
            <a:r>
              <a:rPr lang="zh-CN" altLang="zh-CN" sz="1800" b="1" dirty="0">
                <a:latin typeface="Arial" panose="020B0604020202020204" pitchFamily="34" charset="0"/>
              </a:rPr>
              <a:t>行李箱灯：</a:t>
            </a:r>
            <a:r>
              <a:rPr lang="zh-CN" altLang="zh-CN" sz="1800" dirty="0">
                <a:latin typeface="Arial" panose="020B0604020202020204" pitchFamily="34" charset="0"/>
              </a:rPr>
              <a:t>行李厢灯装于轿车或客车行李厢内，当开启行李厢盖时，灯自动发亮，照亮行李厢内空间。</a:t>
            </a:r>
            <a:endParaRPr lang="zh-CN" altLang="zh-CN" sz="1800" dirty="0">
              <a:latin typeface="Arial" panose="020B0604020202020204" pitchFamily="34" charset="0"/>
            </a:endParaRPr>
          </a:p>
          <a:p>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6147" name="Picture 2"/>
          <p:cNvPicPr>
            <a:picLocks noChangeAspect="1"/>
          </p:cNvPicPr>
          <p:nvPr/>
        </p:nvPicPr>
        <p:blipFill>
          <a:blip r:embed="rId1"/>
          <a:stretch>
            <a:fillRect/>
          </a:stretch>
        </p:blipFill>
        <p:spPr>
          <a:xfrm>
            <a:off x="2373313" y="2825750"/>
            <a:ext cx="2735262" cy="1371600"/>
          </a:xfrm>
          <a:prstGeom prst="rect">
            <a:avLst/>
          </a:prstGeom>
          <a:noFill/>
          <a:ln w="9525">
            <a:noFill/>
          </a:ln>
        </p:spPr>
      </p:pic>
      <p:pic>
        <p:nvPicPr>
          <p:cNvPr id="6148" name="Picture 2"/>
          <p:cNvPicPr>
            <a:picLocks noChangeAspect="1"/>
          </p:cNvPicPr>
          <p:nvPr/>
        </p:nvPicPr>
        <p:blipFill>
          <a:blip r:embed="rId2"/>
          <a:stretch>
            <a:fillRect/>
          </a:stretch>
        </p:blipFill>
        <p:spPr>
          <a:xfrm>
            <a:off x="3575050" y="4933950"/>
            <a:ext cx="2770188" cy="16335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pPr eaLnBrk="1" hangingPunct="1"/>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随车文件</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eaLnBrk="1" hangingPunct="1"/>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直接连接符 19"/>
          <p:cNvSpPr/>
          <p:nvPr/>
        </p:nvSpPr>
        <p:spPr>
          <a:xfrm flipV="1">
            <a:off x="2838450" y="3754438"/>
            <a:ext cx="4157663" cy="17462"/>
          </a:xfrm>
          <a:prstGeom prst="line">
            <a:avLst/>
          </a:prstGeom>
          <a:ln w="57150" cap="flat" cmpd="sng">
            <a:solidFill>
              <a:srgbClr val="2E75B6"/>
            </a:solidFill>
            <a:prstDash val="solid"/>
            <a:bevel/>
            <a:headEnd type="none" w="med" len="med"/>
            <a:tailEnd type="triangle" w="med" len="med"/>
          </a:ln>
        </p:spPr>
      </p:sp>
      <p:sp>
        <p:nvSpPr>
          <p:cNvPr id="7171" name="TextBox 8"/>
          <p:cNvSpPr/>
          <p:nvPr/>
        </p:nvSpPr>
        <p:spPr>
          <a:xfrm>
            <a:off x="2730500" y="3076575"/>
            <a:ext cx="6053138" cy="646113"/>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车内报警及指示灯</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2"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7173"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2"/>
          <p:cNvPicPr>
            <a:picLocks noChangeAspect="1"/>
          </p:cNvPicPr>
          <p:nvPr/>
        </p:nvPicPr>
        <p:blipFill>
          <a:blip r:embed="rId1"/>
          <a:stretch>
            <a:fillRect/>
          </a:stretch>
        </p:blipFill>
        <p:spPr>
          <a:xfrm>
            <a:off x="1652588" y="2263775"/>
            <a:ext cx="4554537" cy="2073275"/>
          </a:xfrm>
          <a:prstGeom prst="rect">
            <a:avLst/>
          </a:prstGeom>
          <a:noFill/>
          <a:ln w="9525">
            <a:noFill/>
          </a:ln>
        </p:spPr>
      </p:pic>
      <p:sp>
        <p:nvSpPr>
          <p:cNvPr id="8195" name="Rectangle 1"/>
          <p:cNvSpPr/>
          <p:nvPr/>
        </p:nvSpPr>
        <p:spPr>
          <a:xfrm>
            <a:off x="1758950" y="4457700"/>
            <a:ext cx="4087813" cy="2030413"/>
          </a:xfrm>
          <a:prstGeom prst="rect">
            <a:avLst/>
          </a:prstGeom>
          <a:noFill/>
          <a:ln w="9525">
            <a:noFill/>
          </a:ln>
        </p:spPr>
        <p:txBody>
          <a:bodyPr anchor="ctr" anchorCtr="0">
            <a:spAutoFit/>
          </a:bodyPr>
          <a:p>
            <a:pPr indent="304800" algn="ctr" eaLnBrk="0" hangingPunct="0"/>
            <a:r>
              <a:rPr lang="en-US" altLang="zh-CN" sz="1200" dirty="0">
                <a:latin typeface="宋体" panose="02010600030101010101" pitchFamily="2" charset="-122"/>
                <a:cs typeface="Times New Roman" panose="02020603050405020304" pitchFamily="18" charset="0"/>
              </a:rPr>
              <a:t>    </a:t>
            </a:r>
            <a:r>
              <a:rPr lang="en-US" altLang="zh-CN" sz="1800" dirty="0">
                <a:latin typeface="宋体" panose="02010600030101010101" pitchFamily="2" charset="-122"/>
                <a:cs typeface="Times New Roman" panose="02020603050405020304" pitchFamily="18" charset="0"/>
              </a:rPr>
              <a:t>1.</a:t>
            </a:r>
            <a:r>
              <a:rPr lang="zh-CN" altLang="en-US" sz="1800" dirty="0">
                <a:latin typeface="宋体" panose="02010600030101010101" pitchFamily="2" charset="-122"/>
                <a:cs typeface="Times New Roman" panose="02020603050405020304" pitchFamily="18" charset="0"/>
              </a:rPr>
              <a:t>冷却液温度表</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zh-CN" altLang="en-US" sz="1800" dirty="0">
                <a:latin typeface="宋体" panose="02010600030101010101" pitchFamily="2" charset="-122"/>
                <a:cs typeface="Times New Roman" panose="02020603050405020304" pitchFamily="18" charset="0"/>
              </a:rPr>
              <a:t> </a:t>
            </a:r>
            <a:r>
              <a:rPr lang="en-US" altLang="zh-CN" sz="1800" dirty="0">
                <a:latin typeface="宋体" panose="02010600030101010101" pitchFamily="2" charset="-122"/>
                <a:cs typeface="Times New Roman" panose="02020603050405020304" pitchFamily="18" charset="0"/>
              </a:rPr>
              <a:t>2.</a:t>
            </a:r>
            <a:r>
              <a:rPr lang="zh-CN" altLang="en-US" sz="1800" dirty="0">
                <a:latin typeface="宋体" panose="02010600030101010101" pitchFamily="2" charset="-122"/>
                <a:cs typeface="Times New Roman" panose="02020603050405020304" pitchFamily="18" charset="0"/>
              </a:rPr>
              <a:t>转速表</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zh-CN" altLang="en-US" sz="1800" dirty="0">
                <a:latin typeface="宋体" panose="02010600030101010101" pitchFamily="2" charset="-122"/>
                <a:cs typeface="Times New Roman" panose="02020603050405020304" pitchFamily="18" charset="0"/>
              </a:rPr>
              <a:t>    </a:t>
            </a:r>
            <a:r>
              <a:rPr lang="en-US" altLang="zh-CN" sz="1800" dirty="0">
                <a:latin typeface="宋体" panose="02010600030101010101" pitchFamily="2" charset="-122"/>
                <a:cs typeface="Times New Roman" panose="02020603050405020304" pitchFamily="18" charset="0"/>
              </a:rPr>
              <a:t>3.</a:t>
            </a:r>
            <a:r>
              <a:rPr lang="zh-CN" altLang="en-US" sz="1800" dirty="0">
                <a:latin typeface="宋体" panose="02010600030101010101" pitchFamily="2" charset="-122"/>
                <a:cs typeface="Times New Roman" panose="02020603050405020304" pitchFamily="18" charset="0"/>
              </a:rPr>
              <a:t>转向信号装置</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zh-CN" altLang="en-US" sz="1800" dirty="0">
                <a:latin typeface="宋体" panose="02010600030101010101" pitchFamily="2" charset="-122"/>
                <a:cs typeface="Times New Roman" panose="02020603050405020304" pitchFamily="18" charset="0"/>
              </a:rPr>
              <a:t> </a:t>
            </a:r>
            <a:r>
              <a:rPr lang="en-US" altLang="zh-CN" sz="1800" dirty="0">
                <a:latin typeface="宋体" panose="02010600030101010101" pitchFamily="2" charset="-122"/>
                <a:cs typeface="Times New Roman" panose="02020603050405020304" pitchFamily="18" charset="0"/>
              </a:rPr>
              <a:t>4.</a:t>
            </a:r>
            <a:r>
              <a:rPr lang="zh-CN" altLang="en-US" sz="1800" dirty="0">
                <a:latin typeface="宋体" panose="02010600030101010101" pitchFamily="2" charset="-122"/>
                <a:cs typeface="Times New Roman" panose="02020603050405020304" pitchFamily="18" charset="0"/>
              </a:rPr>
              <a:t>显示屏</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en-US" altLang="zh-CN" sz="1800" dirty="0">
                <a:latin typeface="宋体" panose="02010600030101010101" pitchFamily="2" charset="-122"/>
                <a:cs typeface="Times New Roman" panose="02020603050405020304" pitchFamily="18" charset="0"/>
              </a:rPr>
              <a:t>5.</a:t>
            </a:r>
            <a:r>
              <a:rPr lang="zh-CN" altLang="en-US" sz="1800" dirty="0">
                <a:latin typeface="宋体" panose="02010600030101010101" pitchFamily="2" charset="-122"/>
                <a:cs typeface="Times New Roman" panose="02020603050405020304" pitchFamily="18" charset="0"/>
              </a:rPr>
              <a:t>指示灯</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en-US" altLang="zh-CN" sz="1800" dirty="0">
                <a:latin typeface="宋体" panose="02010600030101010101" pitchFamily="2" charset="-122"/>
                <a:cs typeface="Times New Roman" panose="02020603050405020304" pitchFamily="18" charset="0"/>
              </a:rPr>
              <a:t>6.</a:t>
            </a:r>
            <a:r>
              <a:rPr lang="zh-CN" altLang="en-US" sz="1800" dirty="0">
                <a:latin typeface="宋体" panose="02010600030101010101" pitchFamily="2" charset="-122"/>
                <a:cs typeface="Times New Roman" panose="02020603050405020304" pitchFamily="18" charset="0"/>
              </a:rPr>
              <a:t>车速表</a:t>
            </a:r>
            <a:endParaRPr lang="en-US" altLang="zh-CN" sz="1800" dirty="0">
              <a:latin typeface="宋体" panose="02010600030101010101" pitchFamily="2" charset="-122"/>
              <a:cs typeface="Times New Roman" panose="02020603050405020304" pitchFamily="18" charset="0"/>
            </a:endParaRPr>
          </a:p>
          <a:p>
            <a:pPr indent="304800" algn="ctr" eaLnBrk="0" hangingPunct="0"/>
            <a:r>
              <a:rPr lang="en-US" altLang="zh-CN" sz="1800" dirty="0">
                <a:latin typeface="宋体" panose="02010600030101010101" pitchFamily="2" charset="-122"/>
                <a:cs typeface="Times New Roman" panose="02020603050405020304" pitchFamily="18" charset="0"/>
              </a:rPr>
              <a:t>7.</a:t>
            </a:r>
            <a:r>
              <a:rPr lang="zh-CN" altLang="en-US" sz="1800" dirty="0">
                <a:latin typeface="宋体" panose="02010600030101010101" pitchFamily="2" charset="-122"/>
                <a:cs typeface="Times New Roman" panose="02020603050405020304" pitchFamily="18" charset="0"/>
              </a:rPr>
              <a:t>燃油存量</a:t>
            </a:r>
            <a:endParaRPr lang="zh-CN" altLang="en-US" sz="1800" dirty="0">
              <a:latin typeface="Arial" panose="020B060402020202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2"/>
          <p:cNvPicPr>
            <a:picLocks noChangeAspect="1"/>
          </p:cNvPicPr>
          <p:nvPr/>
        </p:nvPicPr>
        <p:blipFill>
          <a:blip r:embed="rId1"/>
          <a:stretch>
            <a:fillRect/>
          </a:stretch>
        </p:blipFill>
        <p:spPr>
          <a:xfrm>
            <a:off x="242888" y="2208213"/>
            <a:ext cx="4356100" cy="3846512"/>
          </a:xfrm>
          <a:prstGeom prst="rect">
            <a:avLst/>
          </a:prstGeom>
          <a:noFill/>
          <a:ln w="9525" cap="flat" cmpd="sng">
            <a:solidFill>
              <a:schemeClr val="tx1"/>
            </a:solidFill>
            <a:prstDash val="solid"/>
            <a:miter/>
            <a:headEnd type="none" w="med" len="med"/>
            <a:tailEnd type="none" w="med" len="med"/>
          </a:ln>
        </p:spPr>
      </p:pic>
      <p:sp>
        <p:nvSpPr>
          <p:cNvPr id="9219" name="矩形 3"/>
          <p:cNvSpPr/>
          <p:nvPr/>
        </p:nvSpPr>
        <p:spPr>
          <a:xfrm>
            <a:off x="769938" y="1663700"/>
            <a:ext cx="1979612" cy="400050"/>
          </a:xfrm>
          <a:prstGeom prst="rect">
            <a:avLst/>
          </a:prstGeom>
          <a:noFill/>
          <a:ln w="9525">
            <a:noFill/>
          </a:ln>
        </p:spPr>
        <p:txBody>
          <a:bodyPr wrap="none">
            <a:spAutoFit/>
          </a:bodyPr>
          <a:p>
            <a:r>
              <a:rPr lang="zh-CN" altLang="zh-CN" dirty="0">
                <a:latin typeface="Arial" panose="020B0604020202020204" pitchFamily="34" charset="0"/>
              </a:rPr>
              <a:t>仪表报警指示灯</a:t>
            </a:r>
            <a:endParaRPr lang="zh-CN" altLang="en-US" dirty="0">
              <a:latin typeface="Arial" panose="020B0604020202020204" pitchFamily="34" charset="0"/>
            </a:endParaRPr>
          </a:p>
        </p:txBody>
      </p:sp>
      <p:pic>
        <p:nvPicPr>
          <p:cNvPr id="9220" name="Picture 2"/>
          <p:cNvPicPr>
            <a:picLocks noChangeAspect="1"/>
          </p:cNvPicPr>
          <p:nvPr/>
        </p:nvPicPr>
        <p:blipFill>
          <a:blip r:embed="rId2"/>
          <a:stretch>
            <a:fillRect/>
          </a:stretch>
        </p:blipFill>
        <p:spPr>
          <a:xfrm>
            <a:off x="4638675" y="2206625"/>
            <a:ext cx="4505325" cy="3294063"/>
          </a:xfrm>
          <a:prstGeom prst="rect">
            <a:avLst/>
          </a:prstGeom>
          <a:noFill/>
          <a:ln w="9525" cap="flat" cmpd="sng">
            <a:solidFill>
              <a:schemeClr val="tx1"/>
            </a:solidFill>
            <a:prstDash val="solid"/>
            <a:miter/>
            <a:headEnd type="none" w="med" len="med"/>
            <a:tailEnd type="none" w="med" len="med"/>
          </a:ln>
        </p:spPr>
      </p:pic>
      <p:sp>
        <p:nvSpPr>
          <p:cNvPr id="9221" name="矩形 5"/>
          <p:cNvSpPr/>
          <p:nvPr/>
        </p:nvSpPr>
        <p:spPr>
          <a:xfrm>
            <a:off x="6248400" y="1787525"/>
            <a:ext cx="1468438" cy="400050"/>
          </a:xfrm>
          <a:prstGeom prst="rect">
            <a:avLst/>
          </a:prstGeom>
          <a:noFill/>
          <a:ln w="9525">
            <a:noFill/>
          </a:ln>
        </p:spPr>
        <p:txBody>
          <a:bodyPr wrap="none">
            <a:spAutoFit/>
          </a:bodyPr>
          <a:p>
            <a:r>
              <a:rPr lang="zh-CN" altLang="zh-CN" dirty="0">
                <a:latin typeface="Arial" panose="020B0604020202020204" pitchFamily="34" charset="0"/>
              </a:rPr>
              <a:t>仪表指示灯</a:t>
            </a:r>
            <a:endParaRPr lang="zh-CN" altLang="en-US" dirty="0">
              <a:latin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直接连接符 19"/>
          <p:cNvSpPr/>
          <p:nvPr/>
        </p:nvSpPr>
        <p:spPr>
          <a:xfrm flipV="1">
            <a:off x="2838450" y="3754438"/>
            <a:ext cx="4157663" cy="17462"/>
          </a:xfrm>
          <a:prstGeom prst="line">
            <a:avLst/>
          </a:prstGeom>
          <a:ln w="57150" cap="flat" cmpd="sng">
            <a:solidFill>
              <a:srgbClr val="2E75B6"/>
            </a:solidFill>
            <a:prstDash val="solid"/>
            <a:bevel/>
            <a:headEnd type="none" w="med" len="med"/>
            <a:tailEnd type="triangle" w="med" len="med"/>
          </a:ln>
        </p:spPr>
      </p:sp>
      <p:sp>
        <p:nvSpPr>
          <p:cNvPr id="10243" name="TextBox 8"/>
          <p:cNvSpPr/>
          <p:nvPr/>
        </p:nvSpPr>
        <p:spPr>
          <a:xfrm>
            <a:off x="2730500" y="3076575"/>
            <a:ext cx="6053138" cy="1200150"/>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3600" b="1" dirty="0">
                <a:latin typeface="微软雅黑" panose="020B0503020204020204" pitchFamily="34" charset="-122"/>
                <a:ea typeface="微软雅黑" panose="020B0503020204020204" pitchFamily="34" charset="-122"/>
                <a:sym typeface="微软雅黑" panose="020B0503020204020204" pitchFamily="34" charset="-122"/>
              </a:rPr>
              <a:t>车外照明电器的结构及功能</a:t>
            </a:r>
            <a:endParaRPr lang="zh-CN"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4"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0245"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33702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常见车外照明电器有示宽灯、近光灯、远光灯、转向灯、危险警报灯、制动灯、倒车灯、雾灯、牌照灯等。</a:t>
            </a:r>
            <a:endParaRPr lang="en-US"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示宽灯：</a:t>
            </a:r>
            <a:r>
              <a:rPr lang="zh-CN" altLang="zh-CN" sz="1800" dirty="0">
                <a:latin typeface="Arial" panose="020B0604020202020204" pitchFamily="34" charset="0"/>
              </a:rPr>
              <a:t>是表示车的宽度以提示对方和后车。</a:t>
            </a:r>
            <a:endParaRPr lang="en-US"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近光灯</a:t>
            </a:r>
            <a:r>
              <a:rPr lang="zh-CN" altLang="zh-CN" sz="1800" dirty="0">
                <a:latin typeface="Arial" panose="020B0604020202020204" pitchFamily="34" charset="0"/>
              </a:rPr>
              <a:t>：近光灯就是为了近距离照明，照射距离短。</a:t>
            </a:r>
            <a:endParaRPr lang="en-US"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远光灯：</a:t>
            </a:r>
            <a:r>
              <a:rPr lang="zh-CN" altLang="zh-CN" sz="1800" dirty="0">
                <a:latin typeface="Arial" panose="020B0604020202020204" pitchFamily="34" charset="0"/>
              </a:rPr>
              <a:t>远光灯可以提高视线，扩大观察视野。</a:t>
            </a:r>
            <a:endParaRPr lang="en-US" altLang="zh-CN" sz="1800" dirty="0">
              <a:latin typeface="Arial" panose="020B0604020202020204" pitchFamily="34" charset="0"/>
            </a:endParaRPr>
          </a:p>
          <a:p>
            <a:pPr>
              <a:lnSpc>
                <a:spcPct val="150000"/>
              </a:lnSpc>
            </a:pPr>
            <a:r>
              <a:rPr lang="zh-CN" altLang="zh-CN" sz="1800" b="1" dirty="0">
                <a:latin typeface="Arial" panose="020B0604020202020204" pitchFamily="34" charset="0"/>
              </a:rPr>
              <a:t>雾灯：</a:t>
            </a:r>
            <a:r>
              <a:rPr lang="zh-CN" altLang="zh-CN" sz="1800" dirty="0">
                <a:latin typeface="Arial" panose="020B0604020202020204" pitchFamily="34" charset="0"/>
              </a:rPr>
              <a:t>雾灯分前雾灯和后雾灯，用于在雨雾天气行车时照明道路与安全警示。</a:t>
            </a:r>
            <a:endParaRPr lang="zh-CN" altLang="zh-CN" sz="1800" dirty="0">
              <a:latin typeface="Arial" panose="020B0604020202020204" pitchFamily="34" charset="0"/>
            </a:endParaRPr>
          </a:p>
          <a:p>
            <a:endParaRPr lang="zh-CN" altLang="zh-CN" sz="1800" dirty="0">
              <a:latin typeface="Arial" panose="020B0604020202020204" pitchFamily="34" charset="0"/>
            </a:endParaRPr>
          </a:p>
          <a:p>
            <a:endParaRPr lang="zh-CN" altLang="zh-CN" sz="1800" dirty="0">
              <a:latin typeface="Arial" panose="020B0604020202020204" pitchFamily="34" charset="0"/>
            </a:endParaRPr>
          </a:p>
          <a:p>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直接连接符 19"/>
          <p:cNvSpPr/>
          <p:nvPr/>
        </p:nvSpPr>
        <p:spPr>
          <a:xfrm flipV="1">
            <a:off x="2838450" y="3727450"/>
            <a:ext cx="1443038" cy="44450"/>
          </a:xfrm>
          <a:prstGeom prst="line">
            <a:avLst/>
          </a:prstGeom>
          <a:ln w="57150" cap="flat" cmpd="sng">
            <a:solidFill>
              <a:srgbClr val="2E75B6"/>
            </a:solidFill>
            <a:prstDash val="solid"/>
            <a:bevel/>
            <a:headEnd type="none" w="med" len="med"/>
            <a:tailEnd type="triangle" w="med" len="med"/>
          </a:ln>
        </p:spPr>
      </p:sp>
      <p:sp>
        <p:nvSpPr>
          <p:cNvPr id="12291" name="TextBox 8"/>
          <p:cNvSpPr/>
          <p:nvPr/>
        </p:nvSpPr>
        <p:spPr>
          <a:xfrm>
            <a:off x="2730500" y="3076575"/>
            <a:ext cx="6053138" cy="646113"/>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喇叭</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2"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2293"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en-US" altLang="zh-CN" sz="1800" dirty="0">
                <a:latin typeface="Arial" panose="020B0604020202020204" pitchFamily="34" charset="0"/>
              </a:rPr>
              <a:t>1</a:t>
            </a:r>
            <a:r>
              <a:rPr lang="zh-CN" altLang="zh-CN" sz="1800" dirty="0">
                <a:latin typeface="Arial" panose="020B0604020202020204" pitchFamily="34" charset="0"/>
              </a:rPr>
              <a:t>）喇叭的组成</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汽车电喇叭由铁芯、磁性线圈、触点、衔铁、膜片等组成。 </a:t>
            </a:r>
            <a:r>
              <a:rPr lang="en-US" altLang="zh-CN" sz="1800" dirty="0">
                <a:latin typeface="Arial" panose="020B0604020202020204" pitchFamily="34" charset="0"/>
              </a:rPr>
              <a:t> </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2</a:t>
            </a:r>
            <a:r>
              <a:rPr lang="zh-CN" altLang="zh-CN" sz="1800" dirty="0">
                <a:latin typeface="Arial" panose="020B0604020202020204" pitchFamily="34" charset="0"/>
              </a:rPr>
              <a:t>）喇叭的分类</a:t>
            </a:r>
            <a:endParaRPr lang="en-US" altLang="zh-CN" sz="1800" dirty="0">
              <a:latin typeface="Arial" panose="020B0604020202020204" pitchFamily="34" charset="0"/>
            </a:endParaRPr>
          </a:p>
          <a:p>
            <a:pPr>
              <a:lnSpc>
                <a:spcPct val="150000"/>
              </a:lnSpc>
            </a:pPr>
            <a:r>
              <a:rPr lang="zh-CN" altLang="zh-CN" sz="1800" dirty="0">
                <a:latin typeface="Arial" panose="020B0604020202020204" pitchFamily="34" charset="0"/>
              </a:rPr>
              <a:t>电动喇叭按外形不同，可以分为螺旋型、盆型、筒型三类，</a:t>
            </a:r>
            <a:endParaRPr lang="zh-CN" altLang="zh-CN" sz="1800" dirty="0">
              <a:latin typeface="Arial" panose="020B0604020202020204" pitchFamily="34" charset="0"/>
            </a:endParaRPr>
          </a:p>
          <a:p>
            <a:endParaRPr lang="zh-CN" altLang="zh-CN" sz="1800" dirty="0">
              <a:latin typeface="Arial" panose="020B0604020202020204" pitchFamily="34" charset="0"/>
            </a:endParaRPr>
          </a:p>
        </p:txBody>
      </p:sp>
      <p:pic>
        <p:nvPicPr>
          <p:cNvPr id="13315" name="图片 2" descr="电动喇叭 螺旋形"/>
          <p:cNvPicPr>
            <a:picLocks noChangeAspect="1"/>
          </p:cNvPicPr>
          <p:nvPr/>
        </p:nvPicPr>
        <p:blipFill>
          <a:blip r:embed="rId1"/>
          <a:stretch>
            <a:fillRect/>
          </a:stretch>
        </p:blipFill>
        <p:spPr>
          <a:xfrm>
            <a:off x="862013" y="4743450"/>
            <a:ext cx="1295400" cy="1139825"/>
          </a:xfrm>
          <a:prstGeom prst="rect">
            <a:avLst/>
          </a:prstGeom>
          <a:noFill/>
          <a:ln w="9525">
            <a:noFill/>
          </a:ln>
        </p:spPr>
      </p:pic>
      <p:pic>
        <p:nvPicPr>
          <p:cNvPr id="13316" name="图片 3" descr="电动喇叭  盆型"/>
          <p:cNvPicPr>
            <a:picLocks noChangeAspect="1"/>
          </p:cNvPicPr>
          <p:nvPr/>
        </p:nvPicPr>
        <p:blipFill>
          <a:blip r:embed="rId2"/>
          <a:stretch>
            <a:fillRect/>
          </a:stretch>
        </p:blipFill>
        <p:spPr>
          <a:xfrm>
            <a:off x="3108325" y="4727575"/>
            <a:ext cx="1347788" cy="1060450"/>
          </a:xfrm>
          <a:prstGeom prst="rect">
            <a:avLst/>
          </a:prstGeom>
          <a:noFill/>
          <a:ln w="9525">
            <a:noFill/>
          </a:ln>
        </p:spPr>
      </p:pic>
      <p:pic>
        <p:nvPicPr>
          <p:cNvPr id="13317" name="图片 4" descr="筒形"/>
          <p:cNvPicPr>
            <a:picLocks noChangeAspect="1"/>
          </p:cNvPicPr>
          <p:nvPr/>
        </p:nvPicPr>
        <p:blipFill>
          <a:blip r:embed="rId3"/>
          <a:stretch>
            <a:fillRect/>
          </a:stretch>
        </p:blipFill>
        <p:spPr>
          <a:xfrm>
            <a:off x="5781675" y="4670425"/>
            <a:ext cx="987425" cy="1146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直接连接符 19"/>
          <p:cNvSpPr/>
          <p:nvPr/>
        </p:nvSpPr>
        <p:spPr>
          <a:xfrm flipV="1">
            <a:off x="2838450" y="3727450"/>
            <a:ext cx="4310063" cy="44450"/>
          </a:xfrm>
          <a:prstGeom prst="line">
            <a:avLst/>
          </a:prstGeom>
          <a:ln w="57150" cap="flat" cmpd="sng">
            <a:solidFill>
              <a:srgbClr val="2E75B6"/>
            </a:solidFill>
            <a:prstDash val="solid"/>
            <a:bevel/>
            <a:headEnd type="none" w="med" len="med"/>
            <a:tailEnd type="triangle" w="med" len="med"/>
          </a:ln>
        </p:spPr>
      </p:sp>
      <p:sp>
        <p:nvSpPr>
          <p:cNvPr id="14339" name="TextBox 8"/>
          <p:cNvSpPr/>
          <p:nvPr/>
        </p:nvSpPr>
        <p:spPr>
          <a:xfrm>
            <a:off x="2730500" y="3076575"/>
            <a:ext cx="6053138" cy="646113"/>
          </a:xfrm>
          <a:prstGeom prst="rect">
            <a:avLst/>
          </a:prstGeom>
          <a:noFill/>
          <a:ln w="9525">
            <a:noFill/>
          </a:ln>
        </p:spPr>
        <p:txBody>
          <a:bodyPr>
            <a:spAutoFit/>
          </a:bodyPr>
          <a:p>
            <a:r>
              <a:rPr lang="zh-CN" altLang="zh-CN" sz="3600" b="1" dirty="0">
                <a:latin typeface="微软雅黑" panose="020B0503020204020204" pitchFamily="34" charset="-122"/>
                <a:ea typeface="微软雅黑" panose="020B0503020204020204" pitchFamily="34" charset="-122"/>
                <a:sym typeface="微软雅黑" panose="020B0503020204020204" pitchFamily="34" charset="-122"/>
              </a:rPr>
              <a:t>检查车内外灯光及</a:t>
            </a:r>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喇叭</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434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7922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车外灯光检查为两技师配合检查，技师</a:t>
            </a:r>
            <a:r>
              <a:rPr lang="en-US" altLang="zh-CN" sz="1800" dirty="0">
                <a:latin typeface="Arial" panose="020B0604020202020204" pitchFamily="34" charset="0"/>
              </a:rPr>
              <a:t>A</a:t>
            </a:r>
            <a:r>
              <a:rPr lang="zh-CN" altLang="zh-CN" sz="1800" dirty="0">
                <a:latin typeface="Arial" panose="020B0604020202020204" pitchFamily="34" charset="0"/>
              </a:rPr>
              <a:t>在车内操作控制开关并检查仪表上相应指示灯是否正常亮起，技师</a:t>
            </a:r>
            <a:r>
              <a:rPr lang="en-US" altLang="zh-CN" sz="1800" dirty="0">
                <a:latin typeface="Arial" panose="020B0604020202020204" pitchFamily="34" charset="0"/>
              </a:rPr>
              <a:t>B</a:t>
            </a:r>
            <a:r>
              <a:rPr lang="zh-CN" altLang="zh-CN" sz="1800" dirty="0">
                <a:latin typeface="Arial" panose="020B0604020202020204" pitchFamily="34" charset="0"/>
              </a:rPr>
              <a:t>在车外做检查手势检查外部对应灯光是否正常亮起。</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15363" name="图片 2"/>
          <p:cNvPicPr>
            <a:picLocks noChangeAspect="1"/>
          </p:cNvPicPr>
          <p:nvPr/>
        </p:nvPicPr>
        <p:blipFill>
          <a:blip r:embed="rId1"/>
          <a:stretch>
            <a:fillRect/>
          </a:stretch>
        </p:blipFill>
        <p:spPr>
          <a:xfrm>
            <a:off x="1963738" y="4171950"/>
            <a:ext cx="4908550" cy="1508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信号系统的检查</a:t>
            </a:r>
            <a:endParaRPr lang="zh-CN" altLang="zh-CN" sz="1800" dirty="0">
              <a:latin typeface="Arial" panose="020B0604020202020204" pitchFamily="34" charset="0"/>
            </a:endParaRPr>
          </a:p>
          <a:p>
            <a:pPr eaLnBrk="0" hangingPunct="0"/>
            <a:r>
              <a:rPr lang="zh-CN" altLang="zh-CN" sz="1800" dirty="0">
                <a:latin typeface="Arial" panose="020B0604020202020204" pitchFamily="34" charset="0"/>
              </a:rPr>
              <a:t>启动发动机，检查信号系统的功能是否正常，打开左右转向灯开关，检查转向灯是否正常点亮；打开危险警告灯开关，检查危险警告灯是否正常点亮；踩下制动踏板，检查制动灯是否正常点亮；挂入倒挡，检查倒车灯是否正常点亮。按下喇叭按钮，检查喇叭是否能正常工作。同时检查各指示灯是否工作正常。</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16387" name="图片 2"/>
          <p:cNvPicPr>
            <a:picLocks noChangeAspect="1"/>
          </p:cNvPicPr>
          <p:nvPr/>
        </p:nvPicPr>
        <p:blipFill>
          <a:blip r:embed="rId1"/>
          <a:stretch>
            <a:fillRect/>
          </a:stretch>
        </p:blipFill>
        <p:spPr>
          <a:xfrm>
            <a:off x="1339850" y="4481513"/>
            <a:ext cx="3027363" cy="1108075"/>
          </a:xfrm>
          <a:prstGeom prst="rect">
            <a:avLst/>
          </a:prstGeom>
          <a:noFill/>
          <a:ln w="9525">
            <a:noFill/>
          </a:ln>
        </p:spPr>
      </p:pic>
      <p:pic>
        <p:nvPicPr>
          <p:cNvPr id="16388" name="图片 3"/>
          <p:cNvPicPr>
            <a:picLocks noChangeAspect="1"/>
          </p:cNvPicPr>
          <p:nvPr/>
        </p:nvPicPr>
        <p:blipFill>
          <a:blip r:embed="rId2"/>
          <a:stretch>
            <a:fillRect/>
          </a:stretch>
        </p:blipFill>
        <p:spPr>
          <a:xfrm>
            <a:off x="5143500" y="4564063"/>
            <a:ext cx="1766888" cy="971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73150" y="1860550"/>
            <a:ext cx="4210050" cy="17176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sz="1800" dirty="0">
                <a:latin typeface="Arial" panose="020B0604020202020204" pitchFamily="34" charset="0"/>
              </a:rPr>
              <a:t>售前检查证明又称为</a:t>
            </a:r>
            <a:r>
              <a:rPr lang="en-US" altLang="zh-CN" sz="1800" dirty="0">
                <a:latin typeface="Arial" panose="020B0604020202020204" pitchFamily="34" charset="0"/>
              </a:rPr>
              <a:t>PDI</a:t>
            </a:r>
            <a:r>
              <a:rPr lang="zh-CN" altLang="zh-CN" sz="1800" dirty="0">
                <a:latin typeface="Arial" panose="020B0604020202020204" pitchFamily="34" charset="0"/>
              </a:rPr>
              <a:t>检查说明，它是新车在交车前必须通过的检查。是为了向顾客确保车辆的安全性和驾驶的舒适性。所以说</a:t>
            </a:r>
            <a:r>
              <a:rPr lang="en-US" altLang="zh-CN" sz="1800" dirty="0">
                <a:latin typeface="Arial" panose="020B0604020202020204" pitchFamily="34" charset="0"/>
              </a:rPr>
              <a:t>PDI</a:t>
            </a:r>
            <a:r>
              <a:rPr lang="zh-CN" altLang="zh-CN" sz="1800" dirty="0">
                <a:latin typeface="Arial" panose="020B0604020202020204" pitchFamily="34" charset="0"/>
              </a:rPr>
              <a:t>检查是车辆交车前非常重要的的一项检查说明。</a:t>
            </a:r>
            <a:endParaRPr lang="zh-CN" altLang="en-US" sz="1800" dirty="0">
              <a:latin typeface="Arial" panose="020B0604020202020204" pitchFamily="34" charset="0"/>
            </a:endParaRPr>
          </a:p>
        </p:txBody>
      </p:sp>
      <p:sp>
        <p:nvSpPr>
          <p:cNvPr id="4099" name="矩形 9"/>
          <p:cNvSpPr/>
          <p:nvPr/>
        </p:nvSpPr>
        <p:spPr>
          <a:xfrm>
            <a:off x="923925" y="587375"/>
            <a:ext cx="1724025" cy="400050"/>
          </a:xfrm>
          <a:prstGeom prst="rect">
            <a:avLst/>
          </a:prstGeom>
          <a:noFill/>
          <a:ln w="9525">
            <a:noFill/>
          </a:ln>
        </p:spPr>
        <p:txBody>
          <a:bodyPr wrap="none">
            <a:spAutoFit/>
          </a:bodyPr>
          <a:p>
            <a:r>
              <a:rPr lang="zh-CN" altLang="zh-CN" b="1" dirty="0">
                <a:latin typeface="Arial" panose="020B0604020202020204" pitchFamily="34" charset="0"/>
              </a:rPr>
              <a:t>售前检查证明</a:t>
            </a:r>
            <a:endParaRPr lang="zh-CN" altLang="zh-CN" b="1" dirty="0">
              <a:latin typeface="Arial" panose="020B0604020202020204" pitchFamily="34" charset="0"/>
            </a:endParaRPr>
          </a:p>
        </p:txBody>
      </p:sp>
      <p:pic>
        <p:nvPicPr>
          <p:cNvPr id="4100" name="图片 11"/>
          <p:cNvPicPr>
            <a:picLocks noChangeAspect="1"/>
          </p:cNvPicPr>
          <p:nvPr/>
        </p:nvPicPr>
        <p:blipFill>
          <a:blip r:embed="rId1"/>
          <a:stretch>
            <a:fillRect/>
          </a:stretch>
        </p:blipFill>
        <p:spPr>
          <a:xfrm>
            <a:off x="5541963" y="1770063"/>
            <a:ext cx="3206750" cy="4181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38703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检查喇叭</a:t>
            </a:r>
            <a:endParaRPr lang="en-US"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经常保持喇叭外表清洁，各接线要牢靠；检查、紧固喇叭和支架的固定螺钉，保证其搭铁可靠；喇叭的固定方法对其发音影响较大。 </a:t>
            </a:r>
            <a:r>
              <a:rPr lang="en-US" altLang="zh-CN" sz="1800" dirty="0">
                <a:latin typeface="Arial" panose="020B0604020202020204" pitchFamily="34" charset="0"/>
              </a:rPr>
              <a:t> </a:t>
            </a:r>
            <a:r>
              <a:rPr lang="zh-CN" altLang="zh-CN" sz="1800" dirty="0">
                <a:latin typeface="Arial" panose="020B0604020202020204" pitchFamily="34" charset="0"/>
              </a:rPr>
              <a:t>洗车时，不能用水直接冲洗喇叭筒，以免水进入喇叭筒而使喇叭不响；在检修喇叭时，应注意各金属垫和绝缘垫的位置，不可装错；喇叭连续发音不得超过</a:t>
            </a:r>
            <a:r>
              <a:rPr lang="en-US" altLang="zh-CN" sz="1800" dirty="0">
                <a:latin typeface="Arial" panose="020B0604020202020204" pitchFamily="34" charset="0"/>
              </a:rPr>
              <a:t>10s</a:t>
            </a:r>
            <a:r>
              <a:rPr lang="zh-CN" altLang="zh-CN" sz="1800" dirty="0">
                <a:latin typeface="Arial" panose="020B0604020202020204" pitchFamily="34" charset="0"/>
              </a:rPr>
              <a:t>，以免损坏喇叭；不可将各类异物放入喇叭，以免造成异常音。</a:t>
            </a:r>
            <a:endParaRPr lang="zh-CN" altLang="zh-CN" sz="1800" dirty="0">
              <a:latin typeface="Arial" panose="020B0604020202020204" pitchFamily="34" charset="0"/>
            </a:endParaRPr>
          </a:p>
          <a:p>
            <a:pPr eaLnBrk="0" hangingPunct="0">
              <a:lnSpc>
                <a:spcPct val="150000"/>
              </a:lnSpc>
            </a:pP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1446212"/>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2-4-4</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车窗玻璃、中控门锁及外后视镜的检查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771900"/>
            <a:ext cx="6169025" cy="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2838450" y="3132138"/>
            <a:ext cx="6348413"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车门锁、车窗及外后视镜</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6368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en-US" sz="1800" b="1" dirty="0">
                <a:latin typeface="Arial" panose="020B0604020202020204" pitchFamily="34" charset="0"/>
              </a:rPr>
              <a:t>车内功能键</a:t>
            </a:r>
            <a:endParaRPr lang="zh-CN" altLang="zh-CN" sz="1800" b="1" dirty="0">
              <a:latin typeface="Arial" panose="020B0604020202020204" pitchFamily="34" charset="0"/>
            </a:endParaRPr>
          </a:p>
          <a:p>
            <a:pPr eaLnBrk="0" hangingPunct="0"/>
            <a:r>
              <a:rPr lang="zh-CN" altLang="zh-CN" sz="1800" dirty="0">
                <a:latin typeface="Arial" panose="020B0604020202020204" pitchFamily="34" charset="0"/>
              </a:rPr>
              <a:t>    </a:t>
            </a:r>
            <a:endParaRPr lang="en-US" altLang="zh-CN" sz="1800" b="1" dirty="0">
              <a:latin typeface="Arial" panose="020B0604020202020204" pitchFamily="34" charset="0"/>
            </a:endParaRPr>
          </a:p>
          <a:p>
            <a:pPr eaLnBrk="0" hangingPunct="0">
              <a:lnSpc>
                <a:spcPct val="150000"/>
              </a:lnSpc>
            </a:pPr>
            <a:r>
              <a:rPr lang="en-US" altLang="zh-CN" sz="1800" b="1" dirty="0">
                <a:latin typeface="Arial" panose="020B0604020202020204" pitchFamily="34" charset="0"/>
              </a:rPr>
              <a:t>    </a:t>
            </a:r>
            <a:r>
              <a:rPr lang="zh-CN" altLang="en-US" sz="1800" b="1" dirty="0">
                <a:latin typeface="Arial" panose="020B0604020202020204" pitchFamily="34" charset="0"/>
              </a:rPr>
              <a:t>车窗开关：</a:t>
            </a:r>
            <a:r>
              <a:rPr lang="zh-CN" altLang="zh-CN" sz="1800" dirty="0">
                <a:latin typeface="Arial" panose="020B0604020202020204" pitchFamily="34" charset="0"/>
              </a:rPr>
              <a:t>轿车车窗分机械车窗与电动车窗，目前轿车上常用的电动车窗。所谓电动车窗，就是用</a:t>
            </a:r>
            <a:r>
              <a:rPr lang="en-US" altLang="zh-CN" sz="1800" dirty="0">
                <a:latin typeface="Arial" panose="020B0604020202020204" pitchFamily="34" charset="0"/>
                <a:hlinkClick r:id="rId1"/>
              </a:rPr>
              <a:t>伺服</a:t>
            </a:r>
            <a:r>
              <a:rPr lang="zh-CN" altLang="zh-CN" sz="1800" dirty="0">
                <a:latin typeface="Arial" panose="020B0604020202020204" pitchFamily="34" charset="0"/>
              </a:rPr>
              <a:t>电机驱动玻璃的升降，它取代了传统的转动摇柄升降玻璃。使得玻璃的升降轻便化、舒适化、自动化。</a:t>
            </a:r>
            <a:endParaRPr lang="zh-CN" altLang="zh-CN" sz="1800" dirty="0">
              <a:latin typeface="Arial" panose="020B0604020202020204" pitchFamily="34" charset="0"/>
            </a:endParaRPr>
          </a:p>
          <a:p>
            <a:pPr eaLnBrk="0" hangingPunct="0"/>
            <a:endParaRPr lang="zh-CN" altLang="zh-CN" sz="1800" dirty="0">
              <a:latin typeface="Arial" panose="020B0604020202020204" pitchFamily="34" charset="0"/>
            </a:endParaRPr>
          </a:p>
        </p:txBody>
      </p:sp>
      <p:pic>
        <p:nvPicPr>
          <p:cNvPr id="4099" name="图片 2"/>
          <p:cNvPicPr>
            <a:picLocks noChangeAspect="1"/>
          </p:cNvPicPr>
          <p:nvPr/>
        </p:nvPicPr>
        <p:blipFill>
          <a:blip r:embed="rId2"/>
          <a:stretch>
            <a:fillRect/>
          </a:stretch>
        </p:blipFill>
        <p:spPr>
          <a:xfrm>
            <a:off x="1397000" y="4541838"/>
            <a:ext cx="3230563" cy="16097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6398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天窗开关：</a:t>
            </a:r>
            <a:r>
              <a:rPr lang="zh-CN" altLang="zh-CN" sz="1800" dirty="0">
                <a:latin typeface="Arial" panose="020B0604020202020204" pitchFamily="34" charset="0"/>
              </a:rPr>
              <a:t>汽车天窗安装于车顶，能够有效地使车内空气流通，</a:t>
            </a:r>
            <a:r>
              <a:rPr lang="en-US" altLang="zh-CN" sz="1800" dirty="0">
                <a:latin typeface="Arial" panose="020B0604020202020204" pitchFamily="34" charset="0"/>
                <a:hlinkClick r:id="rId1"/>
              </a:rPr>
              <a:t>增加</a:t>
            </a:r>
            <a:r>
              <a:rPr lang="zh-CN" altLang="zh-CN" sz="1800" dirty="0">
                <a:latin typeface="Arial" panose="020B0604020202020204" pitchFamily="34" charset="0"/>
              </a:rPr>
              <a:t>新鲜空气的进入，为车主带来</a:t>
            </a:r>
            <a:r>
              <a:rPr lang="en-US" altLang="zh-CN" sz="1800" dirty="0">
                <a:latin typeface="Arial" panose="020B0604020202020204" pitchFamily="34" charset="0"/>
                <a:hlinkClick r:id="rId2"/>
              </a:rPr>
              <a:t>健康</a:t>
            </a:r>
            <a:r>
              <a:rPr lang="zh-CN" altLang="zh-CN" sz="1800" dirty="0">
                <a:latin typeface="Arial" panose="020B0604020202020204" pitchFamily="34" charset="0"/>
              </a:rPr>
              <a:t>、舒适的</a:t>
            </a:r>
            <a:r>
              <a:rPr lang="en-US" altLang="zh-CN" sz="1800" dirty="0">
                <a:latin typeface="Arial" panose="020B0604020202020204" pitchFamily="34" charset="0"/>
                <a:hlinkClick r:id="rId3"/>
              </a:rPr>
              <a:t>享受</a:t>
            </a:r>
            <a:r>
              <a:rPr lang="zh-CN" altLang="zh-CN" sz="1800" dirty="0">
                <a:latin typeface="Arial" panose="020B0604020202020204" pitchFamily="34" charset="0"/>
              </a:rPr>
              <a:t>。</a:t>
            </a:r>
            <a:endParaRPr lang="zh-CN" altLang="zh-CN" sz="1800" dirty="0">
              <a:latin typeface="Arial" panose="020B0604020202020204" pitchFamily="34" charset="0"/>
            </a:endParaRPr>
          </a:p>
        </p:txBody>
      </p:sp>
      <p:pic>
        <p:nvPicPr>
          <p:cNvPr id="5123" name="图片 2"/>
          <p:cNvPicPr>
            <a:picLocks noChangeAspect="1"/>
          </p:cNvPicPr>
          <p:nvPr/>
        </p:nvPicPr>
        <p:blipFill>
          <a:blip r:embed="rId4"/>
          <a:stretch>
            <a:fillRect/>
          </a:stretch>
        </p:blipFill>
        <p:spPr>
          <a:xfrm>
            <a:off x="2144713" y="3522663"/>
            <a:ext cx="4105275" cy="23066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0415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b="1" dirty="0">
                <a:latin typeface="Arial" panose="020B0604020202020204" pitchFamily="34" charset="0"/>
              </a:rPr>
              <a:t>后视镜开关：</a:t>
            </a:r>
            <a:r>
              <a:rPr lang="zh-CN" altLang="zh-CN" sz="1800" dirty="0">
                <a:latin typeface="Arial" panose="020B0604020202020204" pitchFamily="34" charset="0"/>
              </a:rPr>
              <a:t>汽车后视镜位于汽车头部的左右两侧，已及汽车内部的前方。汽车后视镜反映汽车后方、侧方和下方的情况，使驾驶者可以间接看清楚这些位置的情况，它起着“第二只眼睛”的作用，扩大了驾驶者的视野范围。</a:t>
            </a:r>
            <a:endParaRPr lang="zh-CN" altLang="zh-CN" sz="1800" dirty="0">
              <a:latin typeface="Arial" panose="020B0604020202020204" pitchFamily="34" charset="0"/>
            </a:endParaRPr>
          </a:p>
        </p:txBody>
      </p:sp>
      <p:pic>
        <p:nvPicPr>
          <p:cNvPr id="6147" name="图片 3"/>
          <p:cNvPicPr>
            <a:picLocks noChangeAspect="1"/>
          </p:cNvPicPr>
          <p:nvPr/>
        </p:nvPicPr>
        <p:blipFill>
          <a:blip r:embed="rId1"/>
          <a:stretch>
            <a:fillRect/>
          </a:stretch>
        </p:blipFill>
        <p:spPr>
          <a:xfrm>
            <a:off x="441325" y="4043363"/>
            <a:ext cx="4105275" cy="2317750"/>
          </a:xfrm>
          <a:prstGeom prst="rect">
            <a:avLst/>
          </a:prstGeom>
          <a:noFill/>
          <a:ln w="9525">
            <a:noFill/>
          </a:ln>
        </p:spPr>
      </p:pic>
      <p:pic>
        <p:nvPicPr>
          <p:cNvPr id="6148" name="图片 4"/>
          <p:cNvPicPr>
            <a:picLocks noChangeAspect="1"/>
          </p:cNvPicPr>
          <p:nvPr/>
        </p:nvPicPr>
        <p:blipFill>
          <a:blip r:embed="rId2"/>
          <a:stretch>
            <a:fillRect/>
          </a:stretch>
        </p:blipFill>
        <p:spPr>
          <a:xfrm>
            <a:off x="4751388" y="4127500"/>
            <a:ext cx="4102100" cy="2314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2922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点烟器：</a:t>
            </a:r>
            <a:r>
              <a:rPr lang="zh-CN" altLang="zh-CN" sz="1800" dirty="0">
                <a:latin typeface="Arial" panose="020B0604020202020204" pitchFamily="34" charset="0"/>
              </a:rPr>
              <a:t>点烟器是所有汽车都有的一个部件，用于方便车主吸烟时点烟的火源。</a:t>
            </a:r>
            <a:endParaRPr lang="zh-CN" altLang="zh-CN" sz="1800" dirty="0">
              <a:latin typeface="Arial" panose="020B0604020202020204" pitchFamily="34" charset="0"/>
            </a:endParaRPr>
          </a:p>
        </p:txBody>
      </p:sp>
      <p:pic>
        <p:nvPicPr>
          <p:cNvPr id="7171" name="图片 2"/>
          <p:cNvPicPr>
            <a:picLocks noChangeAspect="1"/>
          </p:cNvPicPr>
          <p:nvPr/>
        </p:nvPicPr>
        <p:blipFill>
          <a:blip r:embed="rId1"/>
          <a:stretch>
            <a:fillRect/>
          </a:stretch>
        </p:blipFill>
        <p:spPr>
          <a:xfrm>
            <a:off x="1743075" y="3284538"/>
            <a:ext cx="5141913" cy="23129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6668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中央门锁</a:t>
            </a:r>
            <a:endParaRPr lang="en-US" altLang="zh-CN" sz="1800" b="1" dirty="0">
              <a:latin typeface="Arial" panose="020B0604020202020204" pitchFamily="34" charset="0"/>
            </a:endParaRPr>
          </a:p>
          <a:p>
            <a:pPr>
              <a:lnSpc>
                <a:spcPct val="150000"/>
              </a:lnSpc>
            </a:pPr>
            <a:r>
              <a:rPr lang="zh-CN" altLang="zh-CN" sz="1800" dirty="0">
                <a:latin typeface="Arial" panose="020B0604020202020204" pitchFamily="34" charset="0"/>
              </a:rPr>
              <a:t>中央门锁是指通过设在驾驶座门上的开关，可以同时控制全车车门关闭与开启的一种控制装置。</a:t>
            </a:r>
            <a:endParaRPr lang="zh-CN" altLang="zh-CN" sz="1800" dirty="0">
              <a:latin typeface="Arial" panose="020B0604020202020204" pitchFamily="34" charset="0"/>
            </a:endParaRPr>
          </a:p>
        </p:txBody>
      </p:sp>
      <p:pic>
        <p:nvPicPr>
          <p:cNvPr id="8195" name="图片 2" descr="http://p1.so.qhmsg.com/t01cdc3eecaceec6b46.jpg"/>
          <p:cNvPicPr>
            <a:picLocks noChangeAspect="1"/>
          </p:cNvPicPr>
          <p:nvPr/>
        </p:nvPicPr>
        <p:blipFill>
          <a:blip r:embed="rId1"/>
          <a:stretch>
            <a:fillRect/>
          </a:stretch>
        </p:blipFill>
        <p:spPr>
          <a:xfrm>
            <a:off x="1814513" y="3630613"/>
            <a:ext cx="5626100" cy="2368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a:off x="2838450" y="3771900"/>
            <a:ext cx="6169025" cy="0"/>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2795588" y="2660650"/>
            <a:ext cx="6348412" cy="1200150"/>
          </a:xfrm>
          <a:prstGeom prst="rect">
            <a:avLst/>
          </a:prstGeom>
          <a:noFill/>
          <a:ln w="9525">
            <a:noFill/>
          </a:ln>
        </p:spPr>
        <p:txBody>
          <a:bodyPr>
            <a:spAutoFit/>
          </a:bodyPr>
          <a:p>
            <a:r>
              <a:rPr lang="zh-CN" altLang="zh-CN" sz="3600" b="1" dirty="0">
                <a:latin typeface="Arial" panose="020B0604020202020204" pitchFamily="34" charset="0"/>
              </a:rPr>
              <a:t>车窗玻璃、中控门锁及外后视镜的检查</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en-US" sz="1800" dirty="0">
                <a:latin typeface="Arial" panose="020B0604020202020204" pitchFamily="34" charset="0"/>
              </a:rPr>
              <a:t>车门锁的检查</a:t>
            </a:r>
            <a:endParaRPr lang="en-US" altLang="zh-CN" sz="1800" dirty="0">
              <a:latin typeface="Arial" panose="020B0604020202020204" pitchFamily="34" charset="0"/>
            </a:endParaRPr>
          </a:p>
          <a:p>
            <a:pPr eaLnBrk="0" hangingPunct="0"/>
            <a:r>
              <a:rPr lang="zh-CN" altLang="zh-CN" sz="1800" dirty="0">
                <a:latin typeface="Arial" panose="020B0604020202020204" pitchFamily="34" charset="0"/>
              </a:rPr>
              <a:t>    按下遥控钥匙上的上锁和解锁按钮，分别检查各个车门是否能正常上锁和解锁；打开点火开关，按下车门联锁按钮，检查各个车门是否能正常解锁和上锁；检查两后门门锁时，需打开儿童锁开关，检查儿童锁功能是否正常。</a:t>
            </a: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123" name="矩形 3"/>
          <p:cNvSpPr/>
          <p:nvPr/>
        </p:nvSpPr>
        <p:spPr>
          <a:xfrm>
            <a:off x="923925" y="587375"/>
            <a:ext cx="1217613" cy="400050"/>
          </a:xfrm>
          <a:prstGeom prst="rect">
            <a:avLst/>
          </a:prstGeom>
          <a:noFill/>
          <a:ln w="9525">
            <a:noFill/>
          </a:ln>
        </p:spPr>
        <p:txBody>
          <a:bodyPr wrap="none">
            <a:spAutoFit/>
          </a:bodyPr>
          <a:p>
            <a:r>
              <a:rPr lang="zh-CN" altLang="zh-CN" b="1" dirty="0">
                <a:latin typeface="Arial" panose="020B0604020202020204" pitchFamily="34" charset="0"/>
              </a:rPr>
              <a:t>保养手册</a:t>
            </a:r>
            <a:endParaRPr lang="zh-CN" altLang="zh-CN" dirty="0">
              <a:latin typeface="Arial" panose="020B0604020202020204" pitchFamily="34" charset="0"/>
            </a:endParaRPr>
          </a:p>
        </p:txBody>
      </p:sp>
      <p:sp>
        <p:nvSpPr>
          <p:cNvPr id="10" name="圆角矩形 1"/>
          <p:cNvSpPr/>
          <p:nvPr/>
        </p:nvSpPr>
        <p:spPr>
          <a:xfrm>
            <a:off x="923925" y="1824038"/>
            <a:ext cx="4208463" cy="21018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sz="1800" dirty="0">
                <a:latin typeface="Arial" panose="020B0604020202020204" pitchFamily="34" charset="0"/>
              </a:rPr>
              <a:t>保养手册是汽车随车文件中非常重要的文件，规定了汽车的定期保养周期和保养项目，每次完成一次维修保养后，对保养情况作相应的记录，在质量担保期内，一旦汽车发生故障，根据保养证明对汽车进行索赔</a:t>
            </a:r>
            <a:endParaRPr lang="zh-CN" altLang="en-US" sz="1800" dirty="0">
              <a:latin typeface="Arial" panose="020B0604020202020204" pitchFamily="34" charset="0"/>
            </a:endParaRPr>
          </a:p>
        </p:txBody>
      </p:sp>
      <p:pic>
        <p:nvPicPr>
          <p:cNvPr id="5125" name="图片 11" descr="C:\Users\admin\Desktop\方主任项目汽车维护\任务1-1随车附件\照片\保养手册.png"/>
          <p:cNvPicPr>
            <a:picLocks noChangeAspect="1"/>
          </p:cNvPicPr>
          <p:nvPr/>
        </p:nvPicPr>
        <p:blipFill>
          <a:blip r:embed="rId1"/>
          <a:stretch>
            <a:fillRect/>
          </a:stretch>
        </p:blipFill>
        <p:spPr>
          <a:xfrm>
            <a:off x="4311650" y="3389313"/>
            <a:ext cx="4584700" cy="33448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车窗检查</a:t>
            </a:r>
            <a:endParaRPr lang="zh-CN" altLang="zh-CN" sz="1800" dirty="0">
              <a:latin typeface="Arial" panose="020B0604020202020204" pitchFamily="34" charset="0"/>
            </a:endParaRPr>
          </a:p>
          <a:p>
            <a:pPr eaLnBrk="0" hangingPunct="0"/>
            <a:r>
              <a:rPr lang="zh-CN" altLang="zh-CN" sz="1800" dirty="0">
                <a:latin typeface="Arial" panose="020B0604020202020204" pitchFamily="34" charset="0"/>
              </a:rPr>
              <a:t>    打开点火开关“ON”档，分别操作各个车窗玻璃升降开关，检查各个车门玻璃是否能正常升降，车窗一键升降功能是否正常，车窗防夹功能是否正常，打开儿童锁开关，检查儿童锁至功能是否正常。</a:t>
            </a: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11267" name="图片 2"/>
          <p:cNvPicPr>
            <a:picLocks noChangeAspect="1"/>
          </p:cNvPicPr>
          <p:nvPr/>
        </p:nvPicPr>
        <p:blipFill>
          <a:blip r:embed="rId1"/>
          <a:stretch>
            <a:fillRect/>
          </a:stretch>
        </p:blipFill>
        <p:spPr>
          <a:xfrm>
            <a:off x="2182813" y="4019550"/>
            <a:ext cx="3233737" cy="2076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 3） 外后视镜的检查</a:t>
            </a:r>
            <a:endParaRPr lang="zh-CN" altLang="zh-CN" sz="1800" dirty="0">
              <a:latin typeface="Arial" panose="020B0604020202020204" pitchFamily="34" charset="0"/>
            </a:endParaRPr>
          </a:p>
          <a:p>
            <a:pPr eaLnBrk="0" hangingPunct="0"/>
            <a:r>
              <a:rPr lang="zh-CN" altLang="zh-CN" sz="1800" dirty="0">
                <a:latin typeface="Arial" panose="020B0604020202020204" pitchFamily="34" charset="0"/>
              </a:rPr>
              <a:t>打开点火开关“ON”档，将外后视镜调节开关分别至于“L”和“R”档位，检查两个档位，外后视镜各个方向的调节是否工作正常；将后视镜调节开关至于折叠和加热档，检查外后十几个是否能正常折叠和加热功能是否正常</a:t>
            </a:r>
            <a:endParaRPr lang="zh-CN" altLang="zh-CN" sz="1800" dirty="0">
              <a:latin typeface="Arial" panose="020B0604020202020204" pitchFamily="34" charset="0"/>
            </a:endParaRPr>
          </a:p>
        </p:txBody>
      </p:sp>
      <p:pic>
        <p:nvPicPr>
          <p:cNvPr id="12291" name="图片 2"/>
          <p:cNvPicPr>
            <a:picLocks noChangeAspect="1"/>
          </p:cNvPicPr>
          <p:nvPr/>
        </p:nvPicPr>
        <p:blipFill>
          <a:blip r:embed="rId1"/>
          <a:stretch>
            <a:fillRect/>
          </a:stretch>
        </p:blipFill>
        <p:spPr>
          <a:xfrm>
            <a:off x="1714500" y="4494213"/>
            <a:ext cx="5407025" cy="15192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200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2-4-5</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收音机的检查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771900"/>
            <a:ext cx="4421188" cy="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汽车音响系统组成</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（一）汽车音响系统的组成</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汽车音响系统车型和等级不同，组成也有所差异。目前大多国产车音响主流配置为收音机和</a:t>
            </a:r>
            <a:r>
              <a:rPr lang="en-US" altLang="zh-CN" sz="1800" dirty="0">
                <a:latin typeface="Arial" panose="020B0604020202020204" pitchFamily="34" charset="0"/>
              </a:rPr>
              <a:t>VCD</a:t>
            </a:r>
            <a:r>
              <a:rPr lang="zh-CN" altLang="zh-CN" sz="1800" dirty="0">
                <a:latin typeface="Arial" panose="020B0604020202020204" pitchFamily="34" charset="0"/>
              </a:rPr>
              <a:t>、</a:t>
            </a:r>
            <a:r>
              <a:rPr lang="en-US" altLang="zh-CN" sz="1800" dirty="0">
                <a:latin typeface="Arial" panose="020B0604020202020204" pitchFamily="34" charset="0"/>
              </a:rPr>
              <a:t>DVD</a:t>
            </a:r>
            <a:r>
              <a:rPr lang="zh-CN" altLang="zh-CN" sz="1800" dirty="0">
                <a:latin typeface="Arial" panose="020B0604020202020204" pitchFamily="34" charset="0"/>
              </a:rPr>
              <a:t>、</a:t>
            </a:r>
            <a:r>
              <a:rPr lang="en-US" altLang="zh-CN" sz="1800" dirty="0">
                <a:latin typeface="Arial" panose="020B0604020202020204" pitchFamily="34" charset="0"/>
              </a:rPr>
              <a:t>MP3</a:t>
            </a:r>
            <a:r>
              <a:rPr lang="zh-CN" altLang="zh-CN" sz="1800" dirty="0">
                <a:latin typeface="Arial" panose="020B0604020202020204" pitchFamily="34" charset="0"/>
              </a:rPr>
              <a:t>等，主要包括主机（收音机和</a:t>
            </a:r>
            <a:r>
              <a:rPr lang="en-US" altLang="zh-CN" sz="1800" dirty="0">
                <a:latin typeface="Arial" panose="020B0604020202020204" pitchFamily="34" charset="0"/>
              </a:rPr>
              <a:t>CD</a:t>
            </a:r>
            <a:r>
              <a:rPr lang="zh-CN" altLang="zh-CN" sz="1800" dirty="0">
                <a:latin typeface="Arial" panose="020B0604020202020204" pitchFamily="34" charset="0"/>
              </a:rPr>
              <a:t>播放机），功率放大器，扬声器（喇叭），天线及安装连接附件等。</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31638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（二）汽车音响系统的工作原理</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驾驶人通过控制面板进行信号源选择、音量和音调控制等，控制开关将信号发送到主机。主机计算和并处理天线和</a:t>
            </a:r>
            <a:r>
              <a:rPr lang="en-US" altLang="zh-CN" sz="1800" dirty="0">
                <a:latin typeface="Arial" panose="020B0604020202020204" pitchFamily="34" charset="0"/>
              </a:rPr>
              <a:t>CD</a:t>
            </a:r>
            <a:r>
              <a:rPr lang="zh-CN" altLang="zh-CN" sz="1800" dirty="0">
                <a:latin typeface="Arial" panose="020B0604020202020204" pitchFamily="34" charset="0"/>
              </a:rPr>
              <a:t>等音视频信号。不同信号源的音频信号经功率放大后，最终经过扬声器还原为声音；不同信号源的视频信号通过液晶显示器播放。</a:t>
            </a:r>
            <a:endParaRPr lang="zh-CN" altLang="zh-CN" sz="1800" dirty="0">
              <a:latin typeface="Arial" panose="020B0604020202020204" pitchFamily="34" charset="0"/>
            </a:endParaRPr>
          </a:p>
          <a:p>
            <a:endParaRPr lang="zh-CN" altLang="zh-CN" sz="1800" dirty="0">
              <a:latin typeface="Arial" panose="020B0604020202020204" pitchFamily="34" charset="0"/>
            </a:endParaRPr>
          </a:p>
        </p:txBody>
      </p:sp>
      <p:pic>
        <p:nvPicPr>
          <p:cNvPr id="5123" name="图片 2"/>
          <p:cNvPicPr>
            <a:picLocks noChangeAspect="1"/>
          </p:cNvPicPr>
          <p:nvPr/>
        </p:nvPicPr>
        <p:blipFill>
          <a:blip r:embed="rId1"/>
          <a:stretch>
            <a:fillRect/>
          </a:stretch>
        </p:blipFill>
        <p:spPr>
          <a:xfrm>
            <a:off x="1709738" y="4843463"/>
            <a:ext cx="3070225" cy="18065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直接连接符 19"/>
          <p:cNvSpPr/>
          <p:nvPr/>
        </p:nvSpPr>
        <p:spPr>
          <a:xfrm>
            <a:off x="2838450" y="3771900"/>
            <a:ext cx="4421188" cy="0"/>
          </a:xfrm>
          <a:prstGeom prst="line">
            <a:avLst/>
          </a:prstGeom>
          <a:ln w="57150" cap="flat" cmpd="sng">
            <a:solidFill>
              <a:srgbClr val="2E75B6"/>
            </a:solidFill>
            <a:prstDash val="solid"/>
            <a:bevel/>
            <a:headEnd type="none" w="med" len="med"/>
            <a:tailEnd type="triangle" w="med" len="med"/>
          </a:ln>
        </p:spPr>
      </p:sp>
      <p:sp>
        <p:nvSpPr>
          <p:cNvPr id="6147"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检查收音机功能</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48"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6149"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74625" y="1898650"/>
            <a:ext cx="4175125" cy="29352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打开点火开关“ON”档，操作收音机信号按钮，检查收音机信号即PM信号是否正常，操作收音机换台按钮，检查换台是否正常；操作收音机音量调节开关，检查收音机音量调节是否正常。</a:t>
            </a:r>
            <a:endParaRPr lang="zh-CN" altLang="zh-CN" sz="1800" dirty="0">
              <a:latin typeface="Arial" panose="020B0604020202020204" pitchFamily="34" charset="0"/>
            </a:endParaRPr>
          </a:p>
        </p:txBody>
      </p:sp>
      <p:pic>
        <p:nvPicPr>
          <p:cNvPr id="7171" name="图片 2" descr="http://eetrend.com/files-eetrend/news/201007/100026196-14269-carradio1.jpg"/>
          <p:cNvPicPr>
            <a:picLocks noChangeAspect="1"/>
          </p:cNvPicPr>
          <p:nvPr/>
        </p:nvPicPr>
        <p:blipFill>
          <a:blip r:embed="rId1"/>
          <a:stretch>
            <a:fillRect/>
          </a:stretch>
        </p:blipFill>
        <p:spPr>
          <a:xfrm>
            <a:off x="4618038" y="2312988"/>
            <a:ext cx="4270375" cy="21066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4"/>
          <p:cNvSpPr/>
          <p:nvPr/>
        </p:nvSpPr>
        <p:spPr>
          <a:xfrm>
            <a:off x="0" y="-33337"/>
            <a:ext cx="9144000" cy="4830762"/>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1444625"/>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2-4-6刮水器及清洗装置的检查</a:t>
            </a:r>
            <a:endPar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直接连接符 19"/>
          <p:cNvSpPr/>
          <p:nvPr/>
        </p:nvSpPr>
        <p:spPr>
          <a:xfrm>
            <a:off x="2678113" y="3752850"/>
            <a:ext cx="5281612" cy="47625"/>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3114675" y="3106738"/>
            <a:ext cx="5111750" cy="644525"/>
          </a:xfrm>
          <a:prstGeom prst="rect">
            <a:avLst/>
          </a:prstGeom>
          <a:noFill/>
          <a:ln w="9525">
            <a:noFill/>
          </a:ln>
        </p:spPr>
        <p:txBody>
          <a:bodyPr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汽车刮水器与清洗装置</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6147" name="矩形 3"/>
          <p:cNvSpPr/>
          <p:nvPr/>
        </p:nvSpPr>
        <p:spPr>
          <a:xfrm>
            <a:off x="923925" y="587375"/>
            <a:ext cx="1733550" cy="400050"/>
          </a:xfrm>
          <a:prstGeom prst="rect">
            <a:avLst/>
          </a:prstGeom>
          <a:noFill/>
          <a:ln w="9525">
            <a:noFill/>
          </a:ln>
        </p:spPr>
        <p:txBody>
          <a:bodyPr wrap="none">
            <a:spAutoFit/>
          </a:bodyPr>
          <a:p>
            <a:r>
              <a:rPr lang="zh-CN" altLang="zh-CN" b="1" dirty="0">
                <a:latin typeface="Arial" panose="020B0604020202020204" pitchFamily="34" charset="0"/>
              </a:rPr>
              <a:t>服务网通讯录</a:t>
            </a:r>
            <a:endParaRPr lang="zh-CN" altLang="zh-CN" b="1" dirty="0">
              <a:latin typeface="Arial" panose="020B0604020202020204" pitchFamily="34" charset="0"/>
            </a:endParaRPr>
          </a:p>
        </p:txBody>
      </p:sp>
      <p:sp>
        <p:nvSpPr>
          <p:cNvPr id="7" name="圆角矩形 1"/>
          <p:cNvSpPr/>
          <p:nvPr/>
        </p:nvSpPr>
        <p:spPr>
          <a:xfrm>
            <a:off x="923925" y="1824038"/>
            <a:ext cx="4208463" cy="21018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服务网通讯录为客户提供了全国各地本品牌特约维修服务站的基本信息，方便客户客户及时的查找本地方特约维修站，及时的对车辆进行维修、保养及相关咨询服务；因此，服务网通讯录对客户有着非常重要的意义。</a:t>
            </a:r>
            <a:endParaRPr lang="zh-CN" altLang="zh-CN" sz="1800" dirty="0">
              <a:latin typeface="Arial" panose="020B0604020202020204" pitchFamily="34" charset="0"/>
            </a:endParaRPr>
          </a:p>
        </p:txBody>
      </p:sp>
      <p:pic>
        <p:nvPicPr>
          <p:cNvPr id="6149" name="Picture 1" descr="C:\Users\admin\Desktop\方主任项目汽车维护\任务1-1随车附件\照片\服务网通讯录.jpg"/>
          <p:cNvPicPr>
            <a:picLocks noChangeAspect="1"/>
          </p:cNvPicPr>
          <p:nvPr/>
        </p:nvPicPr>
        <p:blipFill>
          <a:blip r:embed="rId1"/>
          <a:stretch>
            <a:fillRect/>
          </a:stretch>
        </p:blipFill>
        <p:spPr>
          <a:xfrm>
            <a:off x="5268913" y="2403475"/>
            <a:ext cx="3084512" cy="4303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201738" y="1792288"/>
            <a:ext cx="6173787" cy="16383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b="1" dirty="0">
                <a:latin typeface="Arial" panose="020B0604020202020204" pitchFamily="34" charset="0"/>
                <a:ea typeface="宋体" panose="02010600030101010101" pitchFamily="2" charset="-122"/>
              </a:rPr>
              <a:t>汽车刮水器组成</a:t>
            </a:r>
            <a:endParaRPr lang="zh-CN" altLang="zh-CN" sz="1800" b="1"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汽车刮水器主要有直流电动机、传动机构、雨刮臂、刮水片等组成</a:t>
            </a:r>
            <a:endParaRPr lang="zh-CN" altLang="zh-CN" sz="1800" dirty="0">
              <a:latin typeface="Arial" panose="020B0604020202020204" pitchFamily="34" charset="0"/>
              <a:ea typeface="宋体" panose="02010600030101010101" pitchFamily="2" charset="-122"/>
            </a:endParaRPr>
          </a:p>
        </p:txBody>
      </p:sp>
      <p:pic>
        <p:nvPicPr>
          <p:cNvPr id="6146" name="图片 56"/>
          <p:cNvPicPr>
            <a:picLocks noChangeAspect="1"/>
          </p:cNvPicPr>
          <p:nvPr/>
        </p:nvPicPr>
        <p:blipFill>
          <a:blip r:embed="rId1"/>
          <a:stretch>
            <a:fillRect/>
          </a:stretch>
        </p:blipFill>
        <p:spPr>
          <a:xfrm>
            <a:off x="1201738" y="3829050"/>
            <a:ext cx="5800725" cy="2514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82675" y="1549400"/>
            <a:ext cx="6173788" cy="20272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b="1" dirty="0">
                <a:latin typeface="Arial" panose="020B0604020202020204" pitchFamily="34" charset="0"/>
                <a:ea typeface="宋体" panose="02010600030101010101" pitchFamily="2" charset="-122"/>
              </a:rPr>
              <a:t>清洗装置组成</a:t>
            </a:r>
            <a:endParaRPr lang="zh-CN" altLang="zh-CN" sz="1800" b="1"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刮水器与洗涤装置配合使用可以更好地消除附在风窗玻璃上的灰尘污物，获得更好的刮水效果。洗涤装置的组成主要由储液罐、洗涤泵、软管、喷嘴等组成。</a:t>
            </a:r>
            <a:endParaRPr lang="zh-CN" altLang="zh-CN" sz="1800" dirty="0">
              <a:latin typeface="Arial" panose="020B0604020202020204" pitchFamily="34" charset="0"/>
              <a:ea typeface="宋体" panose="02010600030101010101" pitchFamily="2" charset="-122"/>
            </a:endParaRPr>
          </a:p>
        </p:txBody>
      </p:sp>
      <p:pic>
        <p:nvPicPr>
          <p:cNvPr id="8194" name="Picture 6"/>
          <p:cNvPicPr>
            <a:picLocks noChangeAspect="1"/>
          </p:cNvPicPr>
          <p:nvPr/>
        </p:nvPicPr>
        <p:blipFill>
          <a:blip r:embed="rId1"/>
          <a:stretch>
            <a:fillRect/>
          </a:stretch>
        </p:blipFill>
        <p:spPr>
          <a:xfrm>
            <a:off x="3074988" y="3576638"/>
            <a:ext cx="3881437" cy="3238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631950"/>
            <a:ext cx="6402387" cy="23574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b="1" dirty="0">
                <a:latin typeface="Arial" panose="020B0604020202020204" pitchFamily="34" charset="0"/>
                <a:ea typeface="宋体" panose="02010600030101010101" pitchFamily="2" charset="-122"/>
              </a:rPr>
              <a:t>刮水器开关</a:t>
            </a:r>
            <a:endParaRPr lang="zh-CN" altLang="zh-CN" sz="1800" b="1"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刮水器开关为组合开关，一般安装于方向盘的右下侧，上下拨动可实现间歇、低速、高速和点动刮水，向方向盘方向拉动操纵杆，将启动风窗清洗刮水功能。</a:t>
            </a:r>
            <a:endParaRPr lang="zh-CN" altLang="zh-CN" sz="1800" dirty="0">
              <a:latin typeface="Arial" panose="020B0604020202020204" pitchFamily="34" charset="0"/>
              <a:ea typeface="宋体" panose="02010600030101010101" pitchFamily="2" charset="-122"/>
            </a:endParaRPr>
          </a:p>
        </p:txBody>
      </p:sp>
      <p:pic>
        <p:nvPicPr>
          <p:cNvPr id="10242" name="图片 71" descr="http://image.bitauto.com/dealer/news/4002065/007dc8c3-016a-41d8-a4d2-acde15f6bd54.jpg"/>
          <p:cNvPicPr>
            <a:picLocks noChangeAspect="1"/>
          </p:cNvPicPr>
          <p:nvPr/>
        </p:nvPicPr>
        <p:blipFill>
          <a:blip r:embed="rId1"/>
          <a:stretch>
            <a:fillRect/>
          </a:stretch>
        </p:blipFill>
        <p:spPr>
          <a:xfrm>
            <a:off x="1062038" y="4113213"/>
            <a:ext cx="4806950" cy="26717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直接连接符 19"/>
          <p:cNvSpPr/>
          <p:nvPr/>
        </p:nvSpPr>
        <p:spPr>
          <a:xfrm flipV="1">
            <a:off x="2305050" y="3738563"/>
            <a:ext cx="6069013" cy="74612"/>
          </a:xfrm>
          <a:prstGeom prst="line">
            <a:avLst/>
          </a:prstGeom>
          <a:ln w="57150" cap="flat" cmpd="sng">
            <a:solidFill>
              <a:srgbClr val="2E75B6"/>
            </a:solidFill>
            <a:prstDash val="solid"/>
            <a:bevel/>
            <a:headEnd type="none" w="med" len="med"/>
            <a:tailEnd type="triangle" w="med" len="med"/>
          </a:ln>
        </p:spPr>
      </p:sp>
      <p:sp>
        <p:nvSpPr>
          <p:cNvPr id="12290" name="TextBox 8"/>
          <p:cNvSpPr/>
          <p:nvPr/>
        </p:nvSpPr>
        <p:spPr>
          <a:xfrm>
            <a:off x="2838450" y="2952750"/>
            <a:ext cx="6021388" cy="644525"/>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检查汽车刮水器与清洗装置</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2292"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103313" y="1547813"/>
            <a:ext cx="6173787" cy="26066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    打开点火开关“ON”档，操作刮水器开关，检查刮水器间歇、低速、高速、电动档工作是否正常，同时检查喷水器喷射力度、位置与刮水器刮试状态是否正常，喷嘴喷射位置是否正常，必要时进行调整喷嘴；检查雨刮片是否老化损坏，检查雨刮片静态位置是否正常，检查排水槽有无堵塞并清洁。</a:t>
            </a:r>
            <a:endParaRPr lang="zh-CN" altLang="zh-CN" sz="1800" dirty="0">
              <a:latin typeface="Arial" panose="020B0604020202020204" pitchFamily="34" charset="0"/>
              <a:ea typeface="宋体" panose="02010600030101010101" pitchFamily="2" charset="-122"/>
            </a:endParaRPr>
          </a:p>
        </p:txBody>
      </p:sp>
      <p:pic>
        <p:nvPicPr>
          <p:cNvPr id="13314" name="图片 74" descr="http://dealer0.autoimg.cn/dl/79889/newsimg/130674206263710319.jpg"/>
          <p:cNvPicPr>
            <a:picLocks noChangeAspect="1"/>
          </p:cNvPicPr>
          <p:nvPr/>
        </p:nvPicPr>
        <p:blipFill>
          <a:blip r:embed="rId1"/>
          <a:stretch>
            <a:fillRect/>
          </a:stretch>
        </p:blipFill>
        <p:spPr>
          <a:xfrm>
            <a:off x="3076575" y="4298950"/>
            <a:ext cx="4505325" cy="2501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b="1" dirty="0">
                <a:latin typeface="Arial" panose="020B0604020202020204" pitchFamily="34" charset="0"/>
                <a:ea typeface="宋体" panose="02010600030101010101" pitchFamily="2" charset="-122"/>
              </a:rPr>
              <a:t> 喷嘴的调整</a:t>
            </a:r>
            <a:endParaRPr lang="zh-CN" altLang="zh-CN" sz="1800" b="1"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使用小的一字螺丝刀或者大头针（根据不同车型而定）插入喷嘴的调整孔，然后进行上下、左右调整直到喷水高度合适为止。</a:t>
            </a:r>
            <a:endParaRPr lang="zh-CN" altLang="zh-CN" sz="1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r>
              <a:rPr lang="zh-CN" altLang="zh-CN" sz="1800" dirty="0">
                <a:latin typeface="Arial" panose="020B0604020202020204" pitchFamily="34" charset="0"/>
                <a:ea typeface="宋体" panose="02010600030101010101" pitchFamily="2" charset="-122"/>
              </a:rPr>
              <a:t> 打开点火开关“ON”档，操作刮水器开关，检查刮水器间歇、低速、高速、电动档工作是否正常，同时检查喷水器喷射力度、位置与刮水器刮试状态是否正常，喷嘴喷射位置是否正常，必要时进行调整喷嘴；检查雨刮片是否老化损坏，检查雨刮片静态位置是否正常，检查排水槽有无堵塞并清洁。</a:t>
            </a:r>
            <a:endParaRPr lang="zh-CN" altLang="zh-CN" sz="1800" dirty="0">
              <a:latin typeface="Arial" panose="020B0604020202020204" pitchFamily="34" charset="0"/>
              <a:ea typeface="宋体" panose="02010600030101010101" pitchFamily="2" charset="-122"/>
            </a:endParaRPr>
          </a:p>
        </p:txBody>
      </p:sp>
      <p:pic>
        <p:nvPicPr>
          <p:cNvPr id="17410" name="Picture 3" descr="F307_026"/>
          <p:cNvPicPr>
            <a:picLocks noChangeAspect="1"/>
          </p:cNvPicPr>
          <p:nvPr/>
        </p:nvPicPr>
        <p:blipFill>
          <a:blip r:embed="rId1"/>
          <a:stretch>
            <a:fillRect/>
          </a:stretch>
        </p:blipFill>
        <p:spPr>
          <a:xfrm>
            <a:off x="2760663" y="4324350"/>
            <a:ext cx="4614862" cy="1644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3074"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5" name="TextBox 5"/>
          <p:cNvSpPr/>
          <p:nvPr/>
        </p:nvSpPr>
        <p:spPr>
          <a:xfrm>
            <a:off x="619125" y="1254125"/>
            <a:ext cx="7905750" cy="1784350"/>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项目一  日常维护及车辆交付</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2-5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车身底盘</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Text Box 20"/>
          <p:cNvSpPr/>
          <p:nvPr/>
        </p:nvSpPr>
        <p:spPr>
          <a:xfrm>
            <a:off x="1168400" y="279400"/>
            <a:ext cx="2032000" cy="646113"/>
          </a:xfrm>
          <a:prstGeom prst="rect">
            <a:avLst/>
          </a:prstGeom>
          <a:noFill/>
          <a:ln w="9525">
            <a:noFill/>
          </a:ln>
        </p:spPr>
        <p:txBody>
          <a:bodyPr wrap="none" anchor="t" anchorCtr="0">
            <a:spAutoFit/>
          </a:bodyPr>
          <a:p>
            <a:pPr eaLnBrk="0" hangingPunct="0"/>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17875" y="2027238"/>
            <a:ext cx="4754563" cy="34702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r>
              <a:rPr lang="zh-CN" altLang="zh-CN" dirty="0">
                <a:latin typeface="Arial" panose="020B0604020202020204" pitchFamily="34" charset="0"/>
                <a:ea typeface="宋体" panose="02010600030101010101" pitchFamily="2" charset="-122"/>
              </a:rPr>
              <a:t>小明大学毕业后，应聘到一家汽车销售服务公司担任一名维修学徒，上班第一天就接到领导任务，要求他对刘先生的车辆进行日常维护的检查，主要包括车身底盘的检查。小明接到任务后，喜中有忧。喜的是刚上班就能接到领导任务，忧的是一下不知道检查哪些项目和该怎么检查。如果您是小明，您将如何完成任务？</a:t>
            </a:r>
            <a:endParaRPr lang="zh-CN" altLang="zh-CN" dirty="0">
              <a:latin typeface="Arial" panose="020B0604020202020204" pitchFamily="34" charset="0"/>
              <a:ea typeface="宋体" panose="02010600030101010101" pitchFamily="2" charset="-122"/>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灯片编号占位符 2"/>
          <p:cNvSpPr>
            <a:spLocks noGrp="1"/>
          </p:cNvSpPr>
          <p:nvPr/>
        </p:nvSpPr>
        <p:spPr>
          <a:xfrm>
            <a:off x="6457950" y="6356350"/>
            <a:ext cx="2057400" cy="365125"/>
          </a:xfrm>
          <a:prstGeom prst="rect">
            <a:avLst/>
          </a:prstGeom>
          <a:noFill/>
          <a:ln w="9525">
            <a:noFill/>
          </a:ln>
        </p:spPr>
        <p:txBody>
          <a:bodyPr anchor="t" anchorCtr="0"/>
          <a:p>
            <a:fld id="{9A0DB2DC-4C9A-4742-B13C-FB6460FD3503}" type="slidenum">
              <a:rPr lang="zh-CN" altLang="en-US" sz="1200" dirty="0">
                <a:solidFill>
                  <a:srgbClr val="898989"/>
                </a:solidFill>
                <a:latin typeface="Arial" panose="020B0604020202020204" pitchFamily="34" charset="0"/>
                <a:ea typeface="宋体" panose="02010600030101010101" pitchFamily="2" charset="-122"/>
                <a:sym typeface="Calibri" panose="020F0502020204030204" pitchFamily="34" charset="0"/>
              </a:rPr>
            </a:fld>
            <a:endParaRPr lang="zh-CN" altLang="en-US" sz="1200" dirty="0">
              <a:solidFill>
                <a:srgbClr val="898989"/>
              </a:solidFill>
              <a:latin typeface="Arial" panose="020B0604020202020204" pitchFamily="34" charset="0"/>
              <a:ea typeface="宋体" panose="02010600030101010101" pitchFamily="2" charset="-122"/>
              <a:sym typeface="Calibri" panose="020F0502020204030204" pitchFamily="34" charset="0"/>
            </a:endParaRPr>
          </a:p>
        </p:txBody>
      </p:sp>
      <p:sp>
        <p:nvSpPr>
          <p:cNvPr id="5122" name="Text Box 20"/>
          <p:cNvSpPr/>
          <p:nvPr/>
        </p:nvSpPr>
        <p:spPr>
          <a:xfrm>
            <a:off x="1243013" y="298450"/>
            <a:ext cx="2032000" cy="647700"/>
          </a:xfrm>
          <a:prstGeom prst="rect">
            <a:avLst/>
          </a:prstGeom>
          <a:noFill/>
          <a:ln w="9525">
            <a:noFill/>
          </a:ln>
        </p:spPr>
        <p:txBody>
          <a:bodyPr wrap="none" anchor="t" anchorCtr="0">
            <a:spAutoFit/>
          </a:bodyPr>
          <a:p>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ea typeface="宋体" panose="02010600030101010101" pitchFamily="2" charset="-122"/>
              <a:sym typeface="Calibri" panose="020F0502020204030204" pitchFamily="34" charset="0"/>
            </a:endParaRPr>
          </a:p>
        </p:txBody>
      </p:sp>
      <p:sp>
        <p:nvSpPr>
          <p:cNvPr id="5123" name="矩形 20"/>
          <p:cNvSpPr/>
          <p:nvPr/>
        </p:nvSpPr>
        <p:spPr>
          <a:xfrm>
            <a:off x="2306638" y="2057400"/>
            <a:ext cx="3963987" cy="3036888"/>
          </a:xfrm>
          <a:prstGeom prst="rect">
            <a:avLst/>
          </a:prstGeom>
          <a:solidFill>
            <a:srgbClr val="278B3A"/>
          </a:solidFill>
          <a:ln w="9525">
            <a:noFill/>
          </a:ln>
        </p:spPr>
        <p:txBody>
          <a:bodyPr anchor="ctr" anchorCtr="0"/>
          <a:p>
            <a:pPr algn="ctr" eaLnBrk="0" hangingPunct="0"/>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车身底盘</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7171" name="矩形 3"/>
          <p:cNvSpPr/>
          <p:nvPr/>
        </p:nvSpPr>
        <p:spPr>
          <a:xfrm>
            <a:off x="923925" y="587375"/>
            <a:ext cx="1474788" cy="400050"/>
          </a:xfrm>
          <a:prstGeom prst="rect">
            <a:avLst/>
          </a:prstGeom>
          <a:noFill/>
          <a:ln w="9525">
            <a:noFill/>
          </a:ln>
        </p:spPr>
        <p:txBody>
          <a:bodyPr wrap="none">
            <a:spAutoFit/>
          </a:bodyPr>
          <a:p>
            <a:r>
              <a:rPr lang="zh-CN" altLang="zh-CN" b="1" dirty="0">
                <a:latin typeface="Arial" panose="020B0604020202020204" pitchFamily="34" charset="0"/>
              </a:rPr>
              <a:t>车辆合格证</a:t>
            </a:r>
            <a:endParaRPr lang="zh-CN" altLang="zh-CN" b="1" dirty="0">
              <a:latin typeface="Arial" panose="020B0604020202020204" pitchFamily="34" charset="0"/>
            </a:endParaRPr>
          </a:p>
        </p:txBody>
      </p:sp>
      <p:sp>
        <p:nvSpPr>
          <p:cNvPr id="8" name="圆角矩形 1"/>
          <p:cNvSpPr/>
          <p:nvPr/>
        </p:nvSpPr>
        <p:spPr>
          <a:xfrm>
            <a:off x="923925" y="1824038"/>
            <a:ext cx="3908425" cy="15621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车辆合格证是汽车的一个重要的凭证，也是汽车上户时必备的证件。只有具有合格证的汽车才符合</a:t>
            </a:r>
            <a:r>
              <a:rPr lang="en-US" altLang="zh-CN" sz="1800" dirty="0">
                <a:latin typeface="Arial" panose="020B0604020202020204" pitchFamily="34" charset="0"/>
                <a:hlinkClick r:id="rId1"/>
              </a:rPr>
              <a:t>国家</a:t>
            </a:r>
            <a:r>
              <a:rPr lang="zh-CN" altLang="zh-CN" sz="1800" dirty="0">
                <a:latin typeface="Arial" panose="020B0604020202020204" pitchFamily="34" charset="0"/>
              </a:rPr>
              <a:t>对机动车装备质量及有关标准的要求。</a:t>
            </a:r>
            <a:endParaRPr lang="zh-CN" altLang="zh-CN" sz="1800" dirty="0">
              <a:latin typeface="Arial" panose="020B0604020202020204" pitchFamily="34" charset="0"/>
            </a:endParaRPr>
          </a:p>
        </p:txBody>
      </p:sp>
      <p:pic>
        <p:nvPicPr>
          <p:cNvPr id="7173" name="Picture 1" descr="C:\Users\admin\Desktop\方主任项目汽车维护\任务1-1随车附件\照片\车辆合格证.jpg"/>
          <p:cNvPicPr>
            <a:picLocks noChangeAspect="1"/>
          </p:cNvPicPr>
          <p:nvPr/>
        </p:nvPicPr>
        <p:blipFill>
          <a:blip r:embed="rId2"/>
          <a:stretch>
            <a:fillRect/>
          </a:stretch>
        </p:blipFill>
        <p:spPr>
          <a:xfrm>
            <a:off x="4508500" y="3386138"/>
            <a:ext cx="4302125" cy="2768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1444625"/>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2-5 -2 </a:t>
            </a:r>
            <a:r>
              <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传动系、转向系的检查</a:t>
            </a:r>
            <a:endPar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直接连接符 19"/>
          <p:cNvSpPr/>
          <p:nvPr/>
        </p:nvSpPr>
        <p:spPr>
          <a:xfrm>
            <a:off x="2838450" y="3773488"/>
            <a:ext cx="3286125" cy="4762"/>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2940050" y="3132138"/>
            <a:ext cx="3692525" cy="646112"/>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汽车传动系</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椭圆 21"/>
          <p:cNvSpPr/>
          <p:nvPr/>
        </p:nvSpPr>
        <p:spPr>
          <a:xfrm>
            <a:off x="1038225" y="295910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22415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（1）汽车传动系</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传动系一般由离合器、变速器、万向传动装置、主减速器、差速器和半轴等组成。汽车发动机所发出的动力靠传动系传递到驱动车轮。</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628650" y="1589088"/>
            <a:ext cx="6532563" cy="218598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离合器：</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离合器位于发动机和变速箱之间的飞轮壳内，用螺钉将离合器总成固定在飞轮的后平面上，离合器的输出轴就是变速箱的输入轴。</a:t>
            </a:r>
            <a:endParaRPr lang="zh-CN" altLang="zh-CN" dirty="0">
              <a:latin typeface="Arial" panose="020B0604020202020204" pitchFamily="34" charset="0"/>
              <a:ea typeface="宋体" panose="02010600030101010101" pitchFamily="2" charset="-122"/>
            </a:endParaRPr>
          </a:p>
        </p:txBody>
      </p:sp>
      <p:pic>
        <p:nvPicPr>
          <p:cNvPr id="7171" name="图片 21" descr="http://www.all2car.com/upload/product/201/a629c6aff6edca88c5baab3b177a6853.jpg"/>
          <p:cNvPicPr>
            <a:picLocks noChangeAspect="1"/>
          </p:cNvPicPr>
          <p:nvPr/>
        </p:nvPicPr>
        <p:blipFill>
          <a:blip r:embed="rId1"/>
          <a:stretch>
            <a:fillRect/>
          </a:stretch>
        </p:blipFill>
        <p:spPr>
          <a:xfrm>
            <a:off x="2471738" y="3922713"/>
            <a:ext cx="3168650" cy="2105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3621087" cy="40862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变速器：</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变速器是用来改变来自发动机的转速和转矩的机构，它能固定或分档改变输出轴和输入轴传动比，又称变速箱。</a:t>
            </a:r>
            <a:endParaRPr lang="zh-CN" altLang="zh-CN" dirty="0">
              <a:latin typeface="Arial" panose="020B0604020202020204" pitchFamily="34" charset="0"/>
              <a:ea typeface="宋体" panose="02010600030101010101" pitchFamily="2" charset="-122"/>
            </a:endParaRPr>
          </a:p>
        </p:txBody>
      </p:sp>
      <p:pic>
        <p:nvPicPr>
          <p:cNvPr id="8195" name="图片 23" descr="http://cimg2.163.com/auto/2007/11/26/20071126170906b67d5.jpg"/>
          <p:cNvPicPr>
            <a:picLocks noChangeAspect="1"/>
          </p:cNvPicPr>
          <p:nvPr/>
        </p:nvPicPr>
        <p:blipFill>
          <a:blip r:embed="rId1"/>
          <a:stretch>
            <a:fillRect/>
          </a:stretch>
        </p:blipFill>
        <p:spPr>
          <a:xfrm>
            <a:off x="4403725" y="2089150"/>
            <a:ext cx="4760913" cy="4083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17446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万向传动装置：</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是用来在工作过程中相对位置不断改变的两根轴间传递动力的装置。</a:t>
            </a:r>
            <a:endParaRPr lang="zh-CN" altLang="zh-CN" dirty="0">
              <a:latin typeface="Arial" panose="020B0604020202020204" pitchFamily="34" charset="0"/>
              <a:ea typeface="宋体" panose="02010600030101010101" pitchFamily="2" charset="-122"/>
            </a:endParaRPr>
          </a:p>
        </p:txBody>
      </p:sp>
      <p:pic>
        <p:nvPicPr>
          <p:cNvPr id="9219" name="图片 24" descr="C:\Users\Administrator\Desktop\t01d37aad9cbc2cf33f.jpg"/>
          <p:cNvPicPr>
            <a:picLocks noChangeAspect="1"/>
          </p:cNvPicPr>
          <p:nvPr/>
        </p:nvPicPr>
        <p:blipFill>
          <a:blip r:embed="rId1"/>
          <a:stretch>
            <a:fillRect/>
          </a:stretch>
        </p:blipFill>
        <p:spPr>
          <a:xfrm>
            <a:off x="1308100" y="3333750"/>
            <a:ext cx="5634038" cy="28781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3635375" cy="44164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主减速器：</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在驱动桥内能够将转矩和转速改变的机构。</a:t>
            </a:r>
            <a:endParaRPr lang="zh-CN" altLang="zh-CN" dirty="0">
              <a:latin typeface="Arial" panose="020B0604020202020204" pitchFamily="34" charset="0"/>
              <a:ea typeface="宋体" panose="02010600030101010101" pitchFamily="2" charset="-122"/>
            </a:endParaRPr>
          </a:p>
          <a:p>
            <a:pPr>
              <a:lnSpc>
                <a:spcPct val="150000"/>
              </a:lnSpc>
            </a:pPr>
            <a:r>
              <a:rPr lang="zh-CN" altLang="zh-CN" b="1" dirty="0">
                <a:latin typeface="Arial" panose="020B0604020202020204" pitchFamily="34" charset="0"/>
                <a:ea typeface="宋体" panose="02010600030101010101" pitchFamily="2" charset="-122"/>
              </a:rPr>
              <a:t>差速器：</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汽车差速器能够使左、右(或前、后)驱动轮实现以不同转速转动的机构。</a:t>
            </a:r>
            <a:endParaRPr lang="zh-CN" altLang="zh-CN" dirty="0">
              <a:latin typeface="Arial" panose="020B0604020202020204" pitchFamily="34" charset="0"/>
              <a:ea typeface="宋体" panose="02010600030101010101" pitchFamily="2" charset="-122"/>
            </a:endParaRPr>
          </a:p>
        </p:txBody>
      </p:sp>
      <p:pic>
        <p:nvPicPr>
          <p:cNvPr id="10243" name="图片 25" descr="http://img.wanchezhijia.com/A/2016/12/1/11/44/21450d18-3e37-447f-9acb-f5e105fc163a.jpg"/>
          <p:cNvPicPr>
            <a:picLocks noChangeAspect="1"/>
          </p:cNvPicPr>
          <p:nvPr/>
        </p:nvPicPr>
        <p:blipFill>
          <a:blip r:embed="rId1"/>
          <a:stretch>
            <a:fillRect/>
          </a:stretch>
        </p:blipFill>
        <p:spPr>
          <a:xfrm>
            <a:off x="4446588" y="2001838"/>
            <a:ext cx="4273550" cy="32972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156051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半轴：</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也叫驱动轴，是将差速器与驱动轮连接起来的轴。</a:t>
            </a:r>
            <a:endParaRPr lang="zh-CN" altLang="zh-CN" dirty="0">
              <a:latin typeface="Arial" panose="020B0604020202020204" pitchFamily="34" charset="0"/>
              <a:ea typeface="宋体" panose="02010600030101010101" pitchFamily="2" charset="-122"/>
            </a:endParaRPr>
          </a:p>
        </p:txBody>
      </p:sp>
      <p:pic>
        <p:nvPicPr>
          <p:cNvPr id="11267" name="图片 27" descr="C:\Users\Administrator\Desktop\汽车半轴+(JS-02).jpg"/>
          <p:cNvPicPr>
            <a:picLocks noChangeAspect="1"/>
          </p:cNvPicPr>
          <p:nvPr/>
        </p:nvPicPr>
        <p:blipFill>
          <a:blip r:embed="rId1"/>
          <a:stretch>
            <a:fillRect/>
          </a:stretch>
        </p:blipFill>
        <p:spPr>
          <a:xfrm>
            <a:off x="628650" y="3811588"/>
            <a:ext cx="6689725" cy="18827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直接连接符 19"/>
          <p:cNvSpPr/>
          <p:nvPr/>
        </p:nvSpPr>
        <p:spPr>
          <a:xfrm>
            <a:off x="2838450" y="3773488"/>
            <a:ext cx="3286125" cy="4762"/>
          </a:xfrm>
          <a:prstGeom prst="line">
            <a:avLst/>
          </a:prstGeom>
          <a:ln w="57150" cap="flat" cmpd="sng">
            <a:solidFill>
              <a:srgbClr val="2E75B6"/>
            </a:solidFill>
            <a:prstDash val="solid"/>
            <a:bevel/>
            <a:headEnd type="none" w="med" len="med"/>
            <a:tailEnd type="triangle" w="med" len="med"/>
          </a:ln>
        </p:spPr>
      </p:sp>
      <p:sp>
        <p:nvSpPr>
          <p:cNvPr id="12290" name="TextBox 8"/>
          <p:cNvSpPr/>
          <p:nvPr/>
        </p:nvSpPr>
        <p:spPr>
          <a:xfrm>
            <a:off x="2940050" y="3132138"/>
            <a:ext cx="3692525" cy="646112"/>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汽车转向系</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1" name="椭圆 21"/>
          <p:cNvSpPr/>
          <p:nvPr/>
        </p:nvSpPr>
        <p:spPr>
          <a:xfrm>
            <a:off x="1038225" y="295910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2292"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628650" y="2252663"/>
            <a:ext cx="6532563" cy="179863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汽车转向系</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汽车转向系是用来改变或保持汽车行驶或倒退方向的一系列装置。可分为机械转向系统和动力转向系统。</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8195" name="矩形 3"/>
          <p:cNvSpPr/>
          <p:nvPr/>
        </p:nvSpPr>
        <p:spPr>
          <a:xfrm>
            <a:off x="923925" y="587375"/>
            <a:ext cx="1209675" cy="400050"/>
          </a:xfrm>
          <a:prstGeom prst="rect">
            <a:avLst/>
          </a:prstGeom>
          <a:noFill/>
          <a:ln w="9525">
            <a:noFill/>
          </a:ln>
        </p:spPr>
        <p:txBody>
          <a:bodyPr wrap="none">
            <a:spAutoFit/>
          </a:bodyPr>
          <a:p>
            <a:r>
              <a:rPr lang="zh-CN" altLang="zh-CN" b="1" dirty="0">
                <a:latin typeface="Arial" panose="020B0604020202020204" pitchFamily="34" charset="0"/>
              </a:rPr>
              <a:t>三包凭证</a:t>
            </a:r>
            <a:endParaRPr lang="zh-CN" altLang="zh-CN" b="1" dirty="0">
              <a:latin typeface="Arial" panose="020B0604020202020204" pitchFamily="34" charset="0"/>
            </a:endParaRPr>
          </a:p>
        </p:txBody>
      </p:sp>
      <p:sp>
        <p:nvSpPr>
          <p:cNvPr id="5" name="圆角矩形 1"/>
          <p:cNvSpPr/>
          <p:nvPr/>
        </p:nvSpPr>
        <p:spPr>
          <a:xfrm>
            <a:off x="923925" y="1824038"/>
            <a:ext cx="3908425" cy="15621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三包凭证是汽车的一个重要的保证，根据有关规定，汽车在一定时间和行驶里程内，若因制造质量问题导致的故障或损坏，凭三包服务卡可以享受厂家的无偿服务。</a:t>
            </a:r>
            <a:endParaRPr lang="zh-CN" altLang="zh-CN" sz="1800" dirty="0">
              <a:latin typeface="Arial" panose="020B0604020202020204" pitchFamily="34" charset="0"/>
            </a:endParaRPr>
          </a:p>
        </p:txBody>
      </p:sp>
      <p:pic>
        <p:nvPicPr>
          <p:cNvPr id="8197" name="Picture 2" descr="C:\Users\admin\Desktop\方主任项目汽车维护\任务1-1随车附件\照片\三包凭证.jpg"/>
          <p:cNvPicPr>
            <a:picLocks noChangeAspect="1"/>
          </p:cNvPicPr>
          <p:nvPr/>
        </p:nvPicPr>
        <p:blipFill>
          <a:blip r:embed="rId1"/>
          <a:stretch>
            <a:fillRect/>
          </a:stretch>
        </p:blipFill>
        <p:spPr>
          <a:xfrm>
            <a:off x="4865688" y="1946275"/>
            <a:ext cx="3306762" cy="45926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6" name="圆角矩形 1"/>
          <p:cNvSpPr/>
          <p:nvPr/>
        </p:nvSpPr>
        <p:spPr>
          <a:xfrm>
            <a:off x="628650" y="1589088"/>
            <a:ext cx="3251200" cy="47672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机械转向系：</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以驾驶员的体力作为转向能源，其中所有传力件都是机械的。机械转向系由转向操纵机构、转向器和转向传动机构三大部分组成。</a:t>
            </a:r>
            <a:endParaRPr lang="zh-CN" altLang="zh-CN" dirty="0">
              <a:latin typeface="Arial" panose="020B0604020202020204" pitchFamily="34" charset="0"/>
              <a:ea typeface="宋体" panose="02010600030101010101" pitchFamily="2" charset="-122"/>
            </a:endParaRPr>
          </a:p>
        </p:txBody>
      </p:sp>
      <p:pic>
        <p:nvPicPr>
          <p:cNvPr id="14339" name="图片 20" descr="C:\Users\Administrator\Desktop\500_wKjBylZD_XKAQ2dcAADNn7kv9-M408.jpg"/>
          <p:cNvPicPr>
            <a:picLocks noChangeAspect="1"/>
          </p:cNvPicPr>
          <p:nvPr/>
        </p:nvPicPr>
        <p:blipFill>
          <a:blip r:embed="rId1"/>
          <a:stretch>
            <a:fillRect/>
          </a:stretch>
        </p:blipFill>
        <p:spPr>
          <a:xfrm>
            <a:off x="4164013" y="2343150"/>
            <a:ext cx="4133850" cy="32591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26844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动力转向系：</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动力转向系统是兼用驾驶员体力和发动机动力为转向能源的转向系。动力转向系是在机械转向系的基础上加设一套动力转向装置而形成的。</a:t>
            </a:r>
            <a:endParaRPr lang="zh-CN" altLang="zh-CN" dirty="0">
              <a:latin typeface="Arial" panose="020B0604020202020204" pitchFamily="34" charset="0"/>
              <a:ea typeface="宋体" panose="02010600030101010101" pitchFamily="2" charset="-122"/>
            </a:endParaRPr>
          </a:p>
        </p:txBody>
      </p:sp>
      <p:grpSp>
        <p:nvGrpSpPr>
          <p:cNvPr id="15363" name="组合 11"/>
          <p:cNvGrpSpPr/>
          <p:nvPr/>
        </p:nvGrpSpPr>
        <p:grpSpPr>
          <a:xfrm>
            <a:off x="1912938" y="4325938"/>
            <a:ext cx="4125912" cy="2235200"/>
            <a:chOff x="1928813" y="860425"/>
            <a:chExt cx="7567743" cy="5346877"/>
          </a:xfrm>
        </p:grpSpPr>
        <p:pic>
          <p:nvPicPr>
            <p:cNvPr id="15364" name="Picture 2" descr="图片3"/>
            <p:cNvPicPr>
              <a:picLocks noChangeAspect="1"/>
            </p:cNvPicPr>
            <p:nvPr/>
          </p:nvPicPr>
          <p:blipFill>
            <a:blip r:embed="rId1"/>
            <a:stretch>
              <a:fillRect/>
            </a:stretch>
          </p:blipFill>
          <p:spPr>
            <a:xfrm>
              <a:off x="1928813" y="968375"/>
              <a:ext cx="6913562" cy="5008563"/>
            </a:xfrm>
            <a:prstGeom prst="rect">
              <a:avLst/>
            </a:prstGeom>
            <a:noFill/>
            <a:ln w="9525">
              <a:noFill/>
            </a:ln>
          </p:spPr>
        </p:pic>
        <p:sp>
          <p:nvSpPr>
            <p:cNvPr id="10246" name="Text Box 3"/>
            <p:cNvSpPr txBox="1"/>
            <p:nvPr/>
          </p:nvSpPr>
          <p:spPr>
            <a:xfrm>
              <a:off x="3009901" y="860425"/>
              <a:ext cx="2879740" cy="701852"/>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叶片泵</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247" name="Text Box 4"/>
            <p:cNvSpPr txBox="1"/>
            <p:nvPr/>
          </p:nvSpPr>
          <p:spPr>
            <a:xfrm>
              <a:off x="4413215" y="1652598"/>
              <a:ext cx="2376246" cy="701852"/>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进油软管</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248" name="Text Box 5"/>
            <p:cNvSpPr txBox="1"/>
            <p:nvPr/>
          </p:nvSpPr>
          <p:spPr>
            <a:xfrm>
              <a:off x="7913687" y="2139950"/>
              <a:ext cx="1582869" cy="701852"/>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油杯</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49" name="Text Box 6"/>
            <p:cNvSpPr txBox="1"/>
            <p:nvPr/>
          </p:nvSpPr>
          <p:spPr>
            <a:xfrm>
              <a:off x="7618360" y="3019818"/>
              <a:ext cx="1878097" cy="701852"/>
            </a:xfrm>
            <a:prstGeom prst="rect">
              <a:avLst/>
            </a:prstGeom>
            <a:noFill/>
            <a:ln w="9525">
              <a:noFill/>
            </a:ln>
          </p:spPr>
          <p:txBody>
            <a:bodyPr wrap="square">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回油管</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50" name="Text Box 7"/>
            <p:cNvSpPr txBox="1"/>
            <p:nvPr/>
          </p:nvSpPr>
          <p:spPr>
            <a:xfrm>
              <a:off x="3694113" y="3919538"/>
              <a:ext cx="2232629" cy="701852"/>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回油软管</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51" name="Text Box 8"/>
            <p:cNvSpPr txBox="1"/>
            <p:nvPr/>
          </p:nvSpPr>
          <p:spPr>
            <a:xfrm>
              <a:off x="5529263" y="5505450"/>
              <a:ext cx="2952237" cy="701852"/>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旋转柱塞阀</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5371" name="Oval 10"/>
            <p:cNvSpPr/>
            <p:nvPr/>
          </p:nvSpPr>
          <p:spPr>
            <a:xfrm>
              <a:off x="2613025" y="2084388"/>
              <a:ext cx="466725" cy="504825"/>
            </a:xfrm>
            <a:prstGeom prst="ellipse">
              <a:avLst/>
            </a:prstGeom>
            <a:noFill/>
            <a:ln w="38100" cap="flat" cmpd="sng">
              <a:solidFill>
                <a:srgbClr val="FF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直接连接符 19"/>
          <p:cNvSpPr/>
          <p:nvPr/>
        </p:nvSpPr>
        <p:spPr>
          <a:xfrm>
            <a:off x="2838450" y="3773488"/>
            <a:ext cx="5681663" cy="17462"/>
          </a:xfrm>
          <a:prstGeom prst="line">
            <a:avLst/>
          </a:prstGeom>
          <a:ln w="57150" cap="flat" cmpd="sng">
            <a:solidFill>
              <a:srgbClr val="2E75B6"/>
            </a:solidFill>
            <a:prstDash val="solid"/>
            <a:bevel/>
            <a:headEnd type="none" w="med" len="med"/>
            <a:tailEnd type="triangle" w="med" len="med"/>
          </a:ln>
        </p:spPr>
      </p:sp>
      <p:sp>
        <p:nvSpPr>
          <p:cNvPr id="16386" name="TextBox 8"/>
          <p:cNvSpPr/>
          <p:nvPr/>
        </p:nvSpPr>
        <p:spPr>
          <a:xfrm>
            <a:off x="2579688" y="3106738"/>
            <a:ext cx="6199187" cy="644525"/>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汽车传动系、转向系的检查</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7" name="椭圆 21"/>
          <p:cNvSpPr/>
          <p:nvPr/>
        </p:nvSpPr>
        <p:spPr>
          <a:xfrm>
            <a:off x="1038225" y="295910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6388"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29051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r>
              <a:rPr lang="zh-CN" altLang="zh-CN" b="1" dirty="0">
                <a:latin typeface="Arial" panose="020B0604020202020204" pitchFamily="34" charset="0"/>
                <a:ea typeface="宋体" panose="02010600030101010101" pitchFamily="2" charset="-122"/>
              </a:rPr>
              <a:t>转向系统的检查</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检查助力转向系统的泄漏和零部件间间隙的检查，若管路出现泄漏，则助力系统将失效；若液压管路不固定，行驶过程中会摇与周围部件碰触、摩擦，使其过早老化、磨损，甚至破裂，导致系统失效；</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检查左、右转向横拉杆是否有间隙，连接是否牢固，</a:t>
            </a:r>
            <a:endParaRPr lang="zh-CN" altLang="zh-CN" dirty="0">
              <a:latin typeface="Arial" panose="020B0604020202020204" pitchFamily="34" charset="0"/>
              <a:ea typeface="宋体" panose="02010600030101010101" pitchFamily="2" charset="-122"/>
            </a:endParaRPr>
          </a:p>
        </p:txBody>
      </p:sp>
      <p:grpSp>
        <p:nvGrpSpPr>
          <p:cNvPr id="17411" name="组合 11"/>
          <p:cNvGrpSpPr/>
          <p:nvPr/>
        </p:nvGrpSpPr>
        <p:grpSpPr>
          <a:xfrm>
            <a:off x="825500" y="4675188"/>
            <a:ext cx="3646488" cy="2074862"/>
            <a:chOff x="1928813" y="860425"/>
            <a:chExt cx="7567743" cy="5582914"/>
          </a:xfrm>
        </p:grpSpPr>
        <p:pic>
          <p:nvPicPr>
            <p:cNvPr id="17412" name="Picture 2" descr="图片3"/>
            <p:cNvPicPr>
              <a:picLocks noChangeAspect="1"/>
            </p:cNvPicPr>
            <p:nvPr/>
          </p:nvPicPr>
          <p:blipFill>
            <a:blip r:embed="rId1"/>
            <a:stretch>
              <a:fillRect/>
            </a:stretch>
          </p:blipFill>
          <p:spPr>
            <a:xfrm>
              <a:off x="1928813" y="968375"/>
              <a:ext cx="6913562" cy="5008563"/>
            </a:xfrm>
            <a:prstGeom prst="rect">
              <a:avLst/>
            </a:prstGeom>
            <a:noFill/>
            <a:ln w="9525">
              <a:noFill/>
            </a:ln>
          </p:spPr>
        </p:pic>
        <p:sp>
          <p:nvSpPr>
            <p:cNvPr id="10246" name="Text Box 3"/>
            <p:cNvSpPr txBox="1"/>
            <p:nvPr/>
          </p:nvSpPr>
          <p:spPr>
            <a:xfrm>
              <a:off x="3009901" y="860425"/>
              <a:ext cx="2879740" cy="937889"/>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叶片泵</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247" name="Text Box 4"/>
            <p:cNvSpPr txBox="1"/>
            <p:nvPr/>
          </p:nvSpPr>
          <p:spPr>
            <a:xfrm>
              <a:off x="4413215" y="1652598"/>
              <a:ext cx="2376246" cy="937901"/>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进油软管</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248" name="Text Box 5"/>
            <p:cNvSpPr txBox="1"/>
            <p:nvPr/>
          </p:nvSpPr>
          <p:spPr>
            <a:xfrm>
              <a:off x="7913687" y="2139950"/>
              <a:ext cx="1582869" cy="937889"/>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油杯</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49" name="Text Box 6"/>
            <p:cNvSpPr txBox="1"/>
            <p:nvPr/>
          </p:nvSpPr>
          <p:spPr>
            <a:xfrm>
              <a:off x="7618360" y="3019818"/>
              <a:ext cx="1878097" cy="937889"/>
            </a:xfrm>
            <a:prstGeom prst="rect">
              <a:avLst/>
            </a:prstGeom>
            <a:noFill/>
            <a:ln w="9525">
              <a:noFill/>
            </a:ln>
          </p:spPr>
          <p:txBody>
            <a:bodyPr wrap="square">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回油管</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50" name="Text Box 7"/>
            <p:cNvSpPr txBox="1"/>
            <p:nvPr/>
          </p:nvSpPr>
          <p:spPr>
            <a:xfrm>
              <a:off x="3694113" y="3919538"/>
              <a:ext cx="2232629" cy="937889"/>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回油软管</a:t>
              </a:r>
              <a:endPar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endParaRPr>
            </a:p>
          </p:txBody>
        </p:sp>
        <p:sp>
          <p:nvSpPr>
            <p:cNvPr id="10251" name="Text Box 8"/>
            <p:cNvSpPr txBox="1"/>
            <p:nvPr/>
          </p:nvSpPr>
          <p:spPr>
            <a:xfrm>
              <a:off x="5529263" y="5505450"/>
              <a:ext cx="2952237" cy="937889"/>
            </a:xfrm>
            <a:prstGeom prst="rect">
              <a:avLst/>
            </a:prstGeom>
            <a:noFill/>
            <a:ln w="9525">
              <a:noFill/>
            </a:ln>
          </p:spPr>
          <p:txBody>
            <a:bodyPr>
              <a:spAutoFit/>
            </a:bodyPr>
            <a:lstStyle/>
            <a:p>
              <a:pPr>
                <a:lnSpc>
                  <a:spcPct val="125000"/>
                </a:lnSpc>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旋转柱塞阀</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7419" name="Oval 10"/>
            <p:cNvSpPr/>
            <p:nvPr/>
          </p:nvSpPr>
          <p:spPr>
            <a:xfrm>
              <a:off x="2613025" y="2084388"/>
              <a:ext cx="466725" cy="504825"/>
            </a:xfrm>
            <a:prstGeom prst="ellipse">
              <a:avLst/>
            </a:prstGeom>
            <a:noFill/>
            <a:ln w="38100" cap="flat" cmpd="sng">
              <a:solidFill>
                <a:srgbClr val="FF0000"/>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grpSp>
      <p:grpSp>
        <p:nvGrpSpPr>
          <p:cNvPr id="17420" name="组合 1"/>
          <p:cNvGrpSpPr/>
          <p:nvPr/>
        </p:nvGrpSpPr>
        <p:grpSpPr>
          <a:xfrm>
            <a:off x="4989513" y="4324350"/>
            <a:ext cx="3565525" cy="2078038"/>
            <a:chOff x="2750" y="3515"/>
            <a:chExt cx="9063" cy="5425"/>
          </a:xfrm>
        </p:grpSpPr>
        <p:pic>
          <p:nvPicPr>
            <p:cNvPr id="17421" name="Picture 4" descr="geom"/>
            <p:cNvPicPr>
              <a:picLocks noChangeAspect="1"/>
            </p:cNvPicPr>
            <p:nvPr/>
          </p:nvPicPr>
          <p:blipFill>
            <a:blip r:embed="rId2">
              <a:clrChange>
                <a:clrFrom>
                  <a:srgbClr val="FFFFFF"/>
                </a:clrFrom>
                <a:clrTo>
                  <a:srgbClr val="FFFFFF">
                    <a:alpha val="0"/>
                  </a:srgbClr>
                </a:clrTo>
              </a:clrChange>
            </a:blip>
            <a:stretch>
              <a:fillRect/>
            </a:stretch>
          </p:blipFill>
          <p:spPr>
            <a:xfrm>
              <a:off x="2750" y="3515"/>
              <a:ext cx="9063" cy="5425"/>
            </a:xfrm>
            <a:prstGeom prst="rect">
              <a:avLst/>
            </a:prstGeom>
            <a:noFill/>
            <a:ln w="9525">
              <a:noFill/>
            </a:ln>
          </p:spPr>
        </p:pic>
        <p:sp>
          <p:nvSpPr>
            <p:cNvPr id="68613" name="Text Box 5"/>
            <p:cNvSpPr txBox="1"/>
            <p:nvPr/>
          </p:nvSpPr>
          <p:spPr>
            <a:xfrm>
              <a:off x="3657" y="4201"/>
              <a:ext cx="2523" cy="1107"/>
            </a:xfrm>
            <a:prstGeom prst="rect">
              <a:avLst/>
            </a:prstGeom>
            <a:noFill/>
            <a:ln w="9525">
              <a:noFill/>
            </a:ln>
          </p:spPr>
          <p:txBody>
            <a:bodyPr lIns="80165" tIns="40083" rIns="80165" bIns="40083">
              <a:spAutoFit/>
            </a:bodyPr>
            <a:lstStyle/>
            <a:p>
              <a:pPr hangingPunct="0">
                <a:spcBef>
                  <a:spcPts val="1000"/>
                </a:spcBef>
              </a:pPr>
              <a:r>
                <a:rPr lang="en-US" altLang="zh-CN" sz="1050" kern="100" noProof="1">
                  <a:latin typeface="宋体" panose="02010600030101010101" pitchFamily="2" charset="-122"/>
                  <a:ea typeface="宋体" panose="02010600030101010101" pitchFamily="2" charset="-122"/>
                  <a:cs typeface="Times New Roman" panose="02020603050405020304"/>
                  <a:sym typeface="Times New Roman" panose="02020603050405020304"/>
                </a:rPr>
                <a:t>转向横拉杆</a:t>
              </a:r>
              <a:endParaRPr lang="en-US" altLang="zh-CN" sz="1200" kern="100" noProof="1">
                <a:latin typeface="Times New Roman" panose="02020603050405020304"/>
                <a:ea typeface="宋体" panose="02010600030101010101" pitchFamily="2" charset="-122"/>
                <a:cs typeface="Times New Roman" panose="02020603050405020304"/>
                <a:sym typeface="Times New Roman" panose="02020603050405020304"/>
              </a:endParaRPr>
            </a:p>
          </p:txBody>
        </p:sp>
        <p:cxnSp>
          <p:nvCxnSpPr>
            <p:cNvPr id="17423" name="Line 11"/>
            <p:cNvCxnSpPr/>
            <p:nvPr/>
          </p:nvCxnSpPr>
          <p:spPr>
            <a:xfrm flipH="1">
              <a:off x="3495" y="5103"/>
              <a:ext cx="373" cy="447"/>
            </a:xfrm>
            <a:prstGeom prst="line">
              <a:avLst/>
            </a:prstGeom>
            <a:ln w="38100" cap="flat" cmpd="sng">
              <a:solidFill>
                <a:srgbClr val="FF0066"/>
              </a:solidFill>
              <a:prstDash val="solid"/>
              <a:round/>
              <a:headEnd type="none" w="med" len="med"/>
              <a:tailEnd type="triangle"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日期占位符 2"/>
          <p:cNvSpPr>
            <a:spLocks noGrp="1"/>
          </p:cNvSpPr>
          <p:nvPr>
            <p:ph type="dt" sz="half" idx="10"/>
          </p:nvPr>
        </p:nvSpPr>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498475" y="1736725"/>
            <a:ext cx="5584825" cy="36290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r>
              <a:rPr lang="zh-CN" altLang="zh-CN" dirty="0">
                <a:latin typeface="Arial" panose="020B0604020202020204" pitchFamily="34" charset="0"/>
                <a:ea typeface="宋体" panose="02010600030101010101" pitchFamily="2" charset="-122"/>
              </a:rPr>
              <a:t>2）传动系统的检查</a:t>
            </a:r>
            <a:endParaRPr lang="zh-CN" altLang="zh-CN" dirty="0">
              <a:latin typeface="Arial" panose="020B0604020202020204" pitchFamily="34" charset="0"/>
              <a:ea typeface="宋体" panose="02010600030101010101" pitchFamily="2" charset="-122"/>
            </a:endParaRPr>
          </a:p>
          <a:p>
            <a:r>
              <a:rPr lang="zh-CN" altLang="zh-CN" dirty="0">
                <a:latin typeface="Arial" panose="020B0604020202020204" pitchFamily="34" charset="0"/>
                <a:ea typeface="宋体" panose="02010600030101010101" pitchFamily="2" charset="-122"/>
              </a:rPr>
              <a:t>传动系的检查主要包括变速箱的检查，传动轴的检查。</a:t>
            </a:r>
            <a:endParaRPr lang="zh-CN" altLang="zh-CN" dirty="0">
              <a:latin typeface="Arial" panose="020B0604020202020204" pitchFamily="34" charset="0"/>
              <a:ea typeface="宋体" panose="02010600030101010101" pitchFamily="2" charset="-122"/>
            </a:endParaRPr>
          </a:p>
          <a:p>
            <a:r>
              <a:rPr lang="zh-CN" altLang="zh-CN" dirty="0">
                <a:latin typeface="Arial" panose="020B0604020202020204" pitchFamily="34" charset="0"/>
                <a:ea typeface="宋体" panose="02010600030101010101" pitchFamily="2" charset="-122"/>
              </a:rPr>
              <a:t>变速箱的检查分为手动变速箱和制动变速箱的检查，手动变速箱的检查有底部是否损伤、是否有漏油，检查齿轮油是否足够，按照里程和使用时间及时更换；主动变速箱检查有底部是否损伤、是否有漏油，及时检查ATF油，并按照里程和使用时间及时更换。检查传动轴是否有损伤，内外球笼防尘套是否破损，是否有渗油。</a:t>
            </a:r>
            <a:endParaRPr lang="zh-CN" altLang="zh-CN" dirty="0">
              <a:latin typeface="Arial" panose="020B0604020202020204" pitchFamily="34" charset="0"/>
              <a:ea typeface="宋体" panose="02010600030101010101" pitchFamily="2" charset="-122"/>
            </a:endParaRPr>
          </a:p>
        </p:txBody>
      </p:sp>
      <p:pic>
        <p:nvPicPr>
          <p:cNvPr id="18435" name="Picture 18"/>
          <p:cNvPicPr>
            <a:picLocks noChangeAspect="1"/>
          </p:cNvPicPr>
          <p:nvPr/>
        </p:nvPicPr>
        <p:blipFill>
          <a:blip r:embed="rId1"/>
          <a:stretch>
            <a:fillRect/>
          </a:stretch>
        </p:blipFill>
        <p:spPr>
          <a:xfrm>
            <a:off x="6083300" y="2816225"/>
            <a:ext cx="2636838" cy="2549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4"/>
          <p:cNvSpPr/>
          <p:nvPr/>
        </p:nvSpPr>
        <p:spPr>
          <a:xfrm>
            <a:off x="0" y="0"/>
            <a:ext cx="9144000" cy="4830763"/>
          </a:xfrm>
          <a:prstGeom prst="rect">
            <a:avLst/>
          </a:prstGeom>
          <a:solidFill>
            <a:srgbClr val="0072C6"/>
          </a:solidFill>
          <a:ln w="9525">
            <a:noFill/>
          </a:ln>
        </p:spPr>
        <p:txBody>
          <a:bodyPr anchor="ctr"/>
          <a:lstStyle/>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spAutoFit/>
          </a:bodyPr>
          <a:lstStyle/>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x-none"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768350"/>
          </a:xfrm>
          <a:prstGeom prst="rect">
            <a:avLst/>
          </a:prstGeom>
          <a:noFill/>
          <a:ln w="9525">
            <a:noFill/>
          </a:ln>
        </p:spPr>
        <p:txBody>
          <a:bodyPr anchor="t">
            <a:spAutoFit/>
          </a:bodyPr>
          <a:lstStyle/>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2-5-3</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底盘螺栓的检查</a:t>
            </a:r>
            <a:endPar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直接连接符 19"/>
          <p:cNvSpPr/>
          <p:nvPr/>
        </p:nvSpPr>
        <p:spPr>
          <a:xfrm>
            <a:off x="2838450" y="3773488"/>
            <a:ext cx="3286125" cy="4762"/>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2940050" y="3132138"/>
            <a:ext cx="3692525" cy="645160"/>
          </a:xfrm>
          <a:prstGeom prst="rect">
            <a:avLst/>
          </a:prstGeom>
          <a:noFill/>
          <a:ln w="9525">
            <a:noFill/>
          </a:ln>
        </p:spPr>
        <p:txBody>
          <a:bodyPr wrap="square" anchor="t">
            <a:spAutoFit/>
          </a:bodyPr>
          <a:lstStyle/>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螺栓与螺母</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椭圆 21"/>
          <p:cNvSpPr/>
          <p:nvPr/>
        </p:nvSpPr>
        <p:spPr>
          <a:xfrm>
            <a:off x="1038225" y="295910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lstStyle/>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lstStyle/>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8"/>
            <a:ext cx="6532562" cy="22415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（1）螺栓</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螺栓是配用螺母的圆柱形带螺纹的紧固件。由头部和螺杆(带有外螺纹的圆柱体)两部分组成的一类紧固件，需与螺母配合。</a:t>
            </a:r>
            <a:endParaRPr lang="zh-CN" altLang="zh-CN" dirty="0">
              <a:latin typeface="Arial" panose="020B0604020202020204" pitchFamily="34" charset="0"/>
              <a:ea typeface="宋体" panose="02010600030101010101" pitchFamily="2" charset="-122"/>
            </a:endParaRPr>
          </a:p>
        </p:txBody>
      </p:sp>
      <p:pic>
        <p:nvPicPr>
          <p:cNvPr id="12" name="图片 12" descr="https://p1.ssl.qhmsg.com/dr/220__/t01c67fbef1e5b90763.jpg">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777808" y="4134803"/>
            <a:ext cx="2091055" cy="209105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7"/>
            <a:ext cx="7108716" cy="254571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（1）螺栓</a:t>
            </a:r>
            <a:endParaRPr lang="zh-CN" altLang="zh-CN" b="1" dirty="0">
              <a:latin typeface="Arial" panose="020B0604020202020204" pitchFamily="34" charset="0"/>
              <a:ea typeface="宋体" panose="02010600030101010101" pitchFamily="2" charset="-122"/>
            </a:endParaRPr>
          </a:p>
          <a:p>
            <a:pPr>
              <a:lnSpc>
                <a:spcPct val="150000"/>
              </a:lnSpc>
            </a:pPr>
            <a:r>
              <a:rPr lang="en-US" altLang="zh-CN" dirty="0" smtClean="0"/>
              <a:t>     </a:t>
            </a:r>
            <a:r>
              <a:rPr lang="zh-CN" altLang="zh-CN" dirty="0" smtClean="0"/>
              <a:t>根据</a:t>
            </a:r>
            <a:r>
              <a:rPr lang="zh-CN" altLang="zh-CN" dirty="0"/>
              <a:t>连接的受力方式可以将螺栓分为普通螺栓和铰制孔用螺栓</a:t>
            </a:r>
            <a:r>
              <a:rPr lang="zh-CN" altLang="zh-CN" dirty="0" smtClean="0"/>
              <a:t>，</a:t>
            </a:r>
            <a:endParaRPr lang="en-US" altLang="zh-CN" dirty="0" smtClean="0"/>
          </a:p>
          <a:p>
            <a:pPr>
              <a:lnSpc>
                <a:spcPct val="150000"/>
              </a:lnSpc>
            </a:pPr>
            <a:r>
              <a:rPr lang="en-US" altLang="zh-CN" dirty="0"/>
              <a:t> </a:t>
            </a:r>
            <a:r>
              <a:rPr lang="en-US" altLang="zh-CN" dirty="0" smtClean="0"/>
              <a:t>   </a:t>
            </a:r>
            <a:r>
              <a:rPr lang="zh-CN" altLang="zh-CN" dirty="0" smtClean="0"/>
              <a:t>普通</a:t>
            </a:r>
            <a:r>
              <a:rPr lang="zh-CN" altLang="zh-CN" dirty="0"/>
              <a:t>的主要承载轴向的受力，也可以承载要求不高的横向受力。铰制孔用的螺栓要和孔的尺寸配合，用在受横向力时</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557213" y="1589087"/>
            <a:ext cx="7108716" cy="3296064"/>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（1）螺栓</a:t>
            </a:r>
            <a:endParaRPr lang="zh-CN" altLang="zh-CN" b="1" dirty="0">
              <a:latin typeface="Arial" panose="020B0604020202020204" pitchFamily="34" charset="0"/>
              <a:ea typeface="宋体" panose="02010600030101010101" pitchFamily="2" charset="-122"/>
            </a:endParaRPr>
          </a:p>
          <a:p>
            <a:pPr>
              <a:lnSpc>
                <a:spcPct val="150000"/>
              </a:lnSpc>
            </a:pPr>
            <a:r>
              <a:rPr lang="zh-CN" altLang="en-US" dirty="0" smtClean="0"/>
              <a:t>      根据</a:t>
            </a:r>
            <a:r>
              <a:rPr lang="zh-CN" altLang="en-US" dirty="0"/>
              <a:t>头部形状可以分有六角头的，圆头的，方形头的，沉头的等等</a:t>
            </a:r>
            <a:r>
              <a:rPr lang="zh-CN" altLang="en-US" dirty="0" smtClean="0"/>
              <a:t>。</a:t>
            </a:r>
            <a:endParaRPr lang="en-US" altLang="zh-CN" dirty="0" smtClean="0"/>
          </a:p>
          <a:p>
            <a:pPr>
              <a:lnSpc>
                <a:spcPct val="150000"/>
              </a:lnSpc>
            </a:pPr>
            <a:r>
              <a:rPr lang="zh-CN" altLang="en-US" dirty="0" smtClean="0"/>
              <a:t>      六</a:t>
            </a:r>
            <a:r>
              <a:rPr lang="zh-CN" altLang="en-US" dirty="0"/>
              <a:t>角头是最常用的。一般沉头用在要求连接后表面光滑没突起的地方，因为沉头可以拧到零件里。圆头也可以拧进零件里。方头的拧紧力可以大些，但是尺寸很大。</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9219" name="矩形 3"/>
          <p:cNvSpPr/>
          <p:nvPr/>
        </p:nvSpPr>
        <p:spPr>
          <a:xfrm>
            <a:off x="923925" y="587375"/>
            <a:ext cx="1733550" cy="400050"/>
          </a:xfrm>
          <a:prstGeom prst="rect">
            <a:avLst/>
          </a:prstGeom>
          <a:noFill/>
          <a:ln w="9525">
            <a:noFill/>
          </a:ln>
        </p:spPr>
        <p:txBody>
          <a:bodyPr wrap="none">
            <a:spAutoFit/>
          </a:bodyPr>
          <a:p>
            <a:r>
              <a:rPr lang="zh-CN" altLang="zh-CN" b="1" dirty="0">
                <a:latin typeface="Arial" panose="020B0604020202020204" pitchFamily="34" charset="0"/>
              </a:rPr>
              <a:t>车辆使用说明</a:t>
            </a:r>
            <a:endParaRPr lang="zh-CN" altLang="zh-CN" b="1" dirty="0">
              <a:latin typeface="Arial" panose="020B0604020202020204" pitchFamily="34" charset="0"/>
            </a:endParaRPr>
          </a:p>
        </p:txBody>
      </p:sp>
      <p:sp>
        <p:nvSpPr>
          <p:cNvPr id="5" name="圆角矩形 1"/>
          <p:cNvSpPr/>
          <p:nvPr/>
        </p:nvSpPr>
        <p:spPr>
          <a:xfrm>
            <a:off x="923925" y="1824038"/>
            <a:ext cx="5103813" cy="21717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车辆使用说明时用户必须按照车辆使用说明书的要求合理使用车辆。若不按使用说明书的要求使用而造成的车辆损害，厂家不负责三包。使用说明书同时注明了车辆的主要技术参数和维护调校所必须的技术数据，是修车时的参照文本。</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226060" y="1588770"/>
            <a:ext cx="5405755" cy="476758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a:t>
            </a:r>
            <a:r>
              <a:rPr lang="en-US" altLang="zh-CN" b="1" dirty="0">
                <a:latin typeface="Arial" panose="020B0604020202020204" pitchFamily="34" charset="0"/>
                <a:ea typeface="宋体" panose="02010600030101010101" pitchFamily="2" charset="-122"/>
              </a:rPr>
              <a:t>2</a:t>
            </a:r>
            <a:r>
              <a:rPr lang="zh-CN" altLang="zh-CN" b="1" dirty="0">
                <a:latin typeface="Arial" panose="020B0604020202020204" pitchFamily="34" charset="0"/>
                <a:ea typeface="宋体" panose="02010600030101010101" pitchFamily="2" charset="-122"/>
              </a:rPr>
              <a:t>）螺母</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螺母就是螺帽,与螺栓或螺杆拧在一起用来起紧固作用的零件，所有生产制造机械必须用的一种元件。</a:t>
            </a:r>
            <a:endParaRPr lang="zh-CN" altLang="zh-CN"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螺母根据材质的不同，分为碳钢、高强度、不锈钢、塑钢等几大类型。根据产品属性对应国家不同的标准号分为普通、非标、（老）国标、新国标、美制、英制、德标。大小不同，螺纹不等可分为不同的规格。</a:t>
            </a:r>
            <a:endParaRPr lang="zh-CN" altLang="zh-CN" dirty="0">
              <a:latin typeface="Arial" panose="020B0604020202020204" pitchFamily="34" charset="0"/>
              <a:ea typeface="宋体" panose="02010600030101010101" pitchFamily="2" charset="-122"/>
            </a:endParaRPr>
          </a:p>
        </p:txBody>
      </p:sp>
      <p:pic>
        <p:nvPicPr>
          <p:cNvPr id="28" name="图片 28" descr="C:\Users\Administrator\Desktop\118250611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5631815" y="2252345"/>
            <a:ext cx="3288030" cy="23526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226060" y="1588770"/>
            <a:ext cx="5405755" cy="476758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a:t>
            </a:r>
            <a:r>
              <a:rPr lang="en-US" altLang="zh-CN" b="1" dirty="0">
                <a:latin typeface="Arial" panose="020B0604020202020204" pitchFamily="34" charset="0"/>
                <a:ea typeface="宋体" panose="02010600030101010101" pitchFamily="2" charset="-122"/>
              </a:rPr>
              <a:t>2</a:t>
            </a:r>
            <a:r>
              <a:rPr lang="zh-CN" altLang="zh-CN" b="1" dirty="0">
                <a:latin typeface="Arial" panose="020B0604020202020204" pitchFamily="34" charset="0"/>
                <a:ea typeface="宋体" panose="02010600030101010101" pitchFamily="2" charset="-122"/>
              </a:rPr>
              <a:t>）螺母</a:t>
            </a:r>
            <a:endParaRPr lang="zh-CN" altLang="zh-CN" b="1" dirty="0">
              <a:latin typeface="Arial" panose="020B0604020202020204" pitchFamily="34" charset="0"/>
              <a:ea typeface="宋体" panose="02010600030101010101" pitchFamily="2" charset="-122"/>
            </a:endParaRPr>
          </a:p>
          <a:p>
            <a:pPr>
              <a:lnSpc>
                <a:spcPct val="150000"/>
              </a:lnSpc>
            </a:pPr>
            <a:r>
              <a:rPr lang="en-US" altLang="zh-CN" dirty="0" smtClean="0">
                <a:latin typeface="Arial" panose="020B0604020202020204" pitchFamily="34" charset="0"/>
                <a:ea typeface="宋体" panose="02010600030101010101" pitchFamily="2" charset="-122"/>
              </a:rPr>
              <a:t>    </a:t>
            </a:r>
            <a:r>
              <a:rPr lang="zh-CN" altLang="zh-CN" dirty="0" smtClean="0">
                <a:latin typeface="Arial" panose="020B0604020202020204" pitchFamily="34" charset="0"/>
                <a:ea typeface="宋体" panose="02010600030101010101" pitchFamily="2" charset="-122"/>
              </a:rPr>
              <a:t>螺母</a:t>
            </a:r>
            <a:r>
              <a:rPr lang="zh-CN" altLang="zh-CN" dirty="0">
                <a:latin typeface="Arial" panose="020B0604020202020204" pitchFamily="34" charset="0"/>
                <a:ea typeface="宋体" panose="02010600030101010101" pitchFamily="2" charset="-122"/>
              </a:rPr>
              <a:t>根据材质的不同，分为碳钢、高强度、不锈钢、塑钢等几大类型。根据产品属性对应国家不同的标准号分为普通、非标、（老）国标、新国标、美制、英制、德标。大小不同，螺纹不等可分为不同的规格。</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直接连接符 19"/>
          <p:cNvSpPr/>
          <p:nvPr/>
        </p:nvSpPr>
        <p:spPr>
          <a:xfrm>
            <a:off x="2838450" y="3836035"/>
            <a:ext cx="6049645" cy="90170"/>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2838450" y="2959100"/>
            <a:ext cx="5050155" cy="645160"/>
          </a:xfrm>
          <a:prstGeom prst="rect">
            <a:avLst/>
          </a:prstGeom>
          <a:noFill/>
          <a:ln w="9525">
            <a:noFill/>
          </a:ln>
        </p:spPr>
        <p:txBody>
          <a:bodyPr wrap="square" anchor="t">
            <a:spAutoFit/>
          </a:bodyPr>
          <a:lstStyle/>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底盘螺栓与螺母的检查</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3" name="椭圆 21"/>
          <p:cNvSpPr/>
          <p:nvPr/>
        </p:nvSpPr>
        <p:spPr>
          <a:xfrm>
            <a:off x="1038225" y="295910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lstStyle/>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lstStyle/>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688975" y="1589405"/>
            <a:ext cx="7766050" cy="429006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底盘螺栓与螺母检查</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检查车辆底盘螺栓或螺母是否缺失或明显松动，检查左、右侧副梁与车身螺栓，左、右侧副梁与摆臂衬套螺栓，副梁与转向机固定螺栓，摆动支撑与变速箱支架螺栓，左、右侧后桥安装支架与车身螺栓，左、右侧后桥安装支架与桥梁螺栓等是否有缺失或松动。</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日期占位符 2"/>
          <p:cNvSpPr>
            <a:spLocks noGrp="1"/>
          </p:cNvSpPr>
          <p:nvPr>
            <p:ph type="dt" sz="half" idx="10"/>
          </p:nvPr>
        </p:nvSpPr>
        <p:spPr/>
        <p:txBody>
          <a:bodyPr wrap="square" lIns="91440" tIns="45720" rIns="91440" bIns="45720" anchor="ct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indent="0" rtl="0"/>
            <a:fld id="{BB962C8B-B14F-4D97-AF65-F5344CB8AC3E}" type="datetime1">
              <a:rPr lang="zh-CN" altLang="en-US" sz="1200" dirty="0">
                <a:solidFill>
                  <a:srgbClr val="898989"/>
                </a:solidFill>
                <a:latin typeface="Arial" panose="020B0604020202020204" pitchFamily="34" charset="0"/>
                <a:ea typeface="宋体" panose="02010600030101010101" pitchFamily="2" charset="-122"/>
              </a:rPr>
            </a:fld>
            <a:endParaRPr lang="zh-CN" altLang="en-US" sz="1200" dirty="0">
              <a:solidFill>
                <a:srgbClr val="898989"/>
              </a:solidFill>
              <a:latin typeface="Arial" panose="020B0604020202020204" pitchFamily="34" charset="0"/>
              <a:ea typeface="宋体" panose="02010600030101010101" pitchFamily="2" charset="-122"/>
            </a:endParaRPr>
          </a:p>
        </p:txBody>
      </p:sp>
      <p:sp>
        <p:nvSpPr>
          <p:cNvPr id="6" name="圆角矩形 1"/>
          <p:cNvSpPr/>
          <p:nvPr/>
        </p:nvSpPr>
        <p:spPr>
          <a:xfrm>
            <a:off x="688975" y="1589405"/>
            <a:ext cx="3705225" cy="513143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lstStyle/>
          <a:p>
            <a:pPr>
              <a:lnSpc>
                <a:spcPct val="150000"/>
              </a:lnSpc>
            </a:pPr>
            <a:r>
              <a:rPr lang="zh-CN" altLang="zh-CN" b="1" dirty="0">
                <a:latin typeface="Arial" panose="020B0604020202020204" pitchFamily="34" charset="0"/>
                <a:ea typeface="宋体" panose="02010600030101010101" pitchFamily="2" charset="-122"/>
              </a:rPr>
              <a:t>底盘螺栓与螺母检查</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底盘螺栓与螺母的维修，拆卸后需更换新的螺栓与螺母，每次维修中应对新更换的螺栓进行检查，</a:t>
            </a:r>
            <a:r>
              <a:rPr lang="en-US" altLang="zh-CN" dirty="0">
                <a:latin typeface="Arial" panose="020B0604020202020204" pitchFamily="34" charset="0"/>
                <a:ea typeface="宋体" panose="02010600030101010101" pitchFamily="2" charset="-122"/>
              </a:rPr>
              <a:t>j</a:t>
            </a:r>
            <a:r>
              <a:rPr lang="zh-CN" altLang="zh-CN" dirty="0">
                <a:latin typeface="Arial" panose="020B0604020202020204" pitchFamily="34" charset="0"/>
                <a:ea typeface="宋体" panose="02010600030101010101" pitchFamily="2" charset="-122"/>
              </a:rPr>
              <a:t>检查螺栓的头部、导向部分、螺纹各部是否有裂纹或凹痕，螺纹的牙齿形状、螺距是否异常</a:t>
            </a:r>
            <a:r>
              <a:rPr lang="en-US" altLang="zh-CN" dirty="0">
                <a:latin typeface="Arial" panose="020B0604020202020204" pitchFamily="34" charset="0"/>
                <a:ea typeface="宋体" panose="02010600030101010101" pitchFamily="2" charset="-122"/>
              </a:rPr>
              <a:t>.</a:t>
            </a:r>
            <a:endParaRPr lang="en-US" altLang="zh-CN" dirty="0">
              <a:latin typeface="Arial" panose="020B0604020202020204" pitchFamily="34" charset="0"/>
              <a:ea typeface="宋体" panose="02010600030101010101" pitchFamily="2" charset="-122"/>
            </a:endParaRPr>
          </a:p>
        </p:txBody>
      </p:sp>
      <p:pic>
        <p:nvPicPr>
          <p:cNvPr id="74" name="图片 74" descr="C:\Users\Administrator\Desktop\t017d277d44fb2a4d88.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4549458" y="2286318"/>
            <a:ext cx="4553585" cy="29241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254125"/>
            <a:ext cx="7905750" cy="1754188"/>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项目一  日常维护及车辆交付</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2-6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其他</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0"/>
          <p:cNvSpPr/>
          <p:nvPr/>
        </p:nvSpPr>
        <p:spPr>
          <a:xfrm>
            <a:off x="1168400" y="279400"/>
            <a:ext cx="2032000" cy="646113"/>
          </a:xfrm>
          <a:prstGeom prst="rect">
            <a:avLst/>
          </a:prstGeom>
          <a:noFill/>
          <a:ln w="9525">
            <a:noFill/>
          </a:ln>
        </p:spPr>
        <p:txBody>
          <a:bodyPr wrap="none">
            <a:spAutoFit/>
          </a:bodyPr>
          <a:p>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30575" y="2027238"/>
            <a:ext cx="4797425" cy="37973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dirty="0">
                <a:latin typeface="Arial" panose="020B0604020202020204" pitchFamily="34" charset="0"/>
              </a:rPr>
              <a:t>小明大学毕业后，应聘到一家汽车销售服务公司担任一名维修学徒，上班第一天就接到领导任务，要求他对刘先生的车辆电控单元故障存储的查询，检查点烟器是否安装，对检查车辆进行试车，并填写售前检查证明等。小明接到任务后，喜中有忧。喜的是刚上班就能接到领导任务，忧的是一下不知道该准备哪些资料。如果您是小明，您将如何完成任务？</a:t>
            </a:r>
            <a:endParaRPr lang="zh-CN" altLang="en-US" dirty="0">
              <a:latin typeface="Arial" panose="020B0604020202020204" pitchFamily="34" charset="0"/>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2"/>
          <p:cNvSpPr>
            <a:spLocks noGrp="1"/>
          </p:cNvSpPr>
          <p:nvPr/>
        </p:nvSpPr>
        <p:spPr>
          <a:xfrm>
            <a:off x="6457950" y="6356350"/>
            <a:ext cx="2057400" cy="365125"/>
          </a:xfrm>
          <a:prstGeom prst="rect">
            <a:avLst/>
          </a:prstGeom>
          <a:noFill/>
          <a:ln w="9525">
            <a:noFill/>
          </a:ln>
        </p:spPr>
        <p:txBody>
          <a:bodyPr/>
          <a:p>
            <a:pPr eaLnBrk="1" hangingPunct="1"/>
            <a:fld id="{9A0DB2DC-4C9A-4742-B13C-FB6460FD3503}" type="slidenum">
              <a:rPr lang="zh-CN" altLang="en-US" sz="1200" dirty="0">
                <a:solidFill>
                  <a:srgbClr val="898989"/>
                </a:solidFill>
                <a:latin typeface="Arial" panose="020B0604020202020204" pitchFamily="34" charset="0"/>
                <a:sym typeface="Calibri" panose="020F0502020204030204" pitchFamily="34" charset="0"/>
              </a:rPr>
            </a:fld>
            <a:endParaRPr lang="zh-CN" altLang="en-US" sz="1200" dirty="0">
              <a:solidFill>
                <a:srgbClr val="898989"/>
              </a:solidFill>
              <a:latin typeface="Arial" panose="020B0604020202020204" pitchFamily="34" charset="0"/>
              <a:sym typeface="Calibri" panose="020F0502020204030204" pitchFamily="34" charset="0"/>
            </a:endParaRPr>
          </a:p>
        </p:txBody>
      </p:sp>
      <p:sp>
        <p:nvSpPr>
          <p:cNvPr id="4099" name="Text Box 20"/>
          <p:cNvSpPr/>
          <p:nvPr/>
        </p:nvSpPr>
        <p:spPr>
          <a:xfrm>
            <a:off x="1243013" y="298450"/>
            <a:ext cx="2032000" cy="647700"/>
          </a:xfrm>
          <a:prstGeom prst="rect">
            <a:avLst/>
          </a:prstGeom>
          <a:noFill/>
          <a:ln w="9525">
            <a:noFill/>
          </a:ln>
        </p:spPr>
        <p:txBody>
          <a:bodyPr wrap="none">
            <a:spAutoFit/>
          </a:bodyPr>
          <a:p>
            <a:pPr eaLnBrk="1" hangingPunct="1"/>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sym typeface="Calibri" panose="020F0502020204030204" pitchFamily="34" charset="0"/>
            </a:endParaRPr>
          </a:p>
        </p:txBody>
      </p:sp>
      <p:sp>
        <p:nvSpPr>
          <p:cNvPr id="4100" name="矩形 1"/>
          <p:cNvSpPr/>
          <p:nvPr/>
        </p:nvSpPr>
        <p:spPr>
          <a:xfrm>
            <a:off x="660400" y="2239963"/>
            <a:ext cx="1957388" cy="1441450"/>
          </a:xfrm>
          <a:prstGeom prst="rect">
            <a:avLst/>
          </a:prstGeom>
          <a:gradFill rotWithShape="1">
            <a:gsLst>
              <a:gs pos="0">
                <a:srgbClr val="2D5D97">
                  <a:alpha val="100000"/>
                </a:srgbClr>
              </a:gs>
              <a:gs pos="79999">
                <a:srgbClr val="3C7AC5">
                  <a:alpha val="100000"/>
                </a:srgbClr>
              </a:gs>
              <a:gs pos="100000">
                <a:srgbClr val="397BC9">
                  <a:alpha val="100000"/>
                </a:srgbClr>
              </a:gs>
            </a:gsLst>
            <a:lin ang="16200000" scaled="1"/>
            <a:tileRect/>
          </a:gradFill>
          <a:ln w="9525" cap="flat" cmpd="sng">
            <a:solidFill>
              <a:schemeClr val="accent1"/>
            </a:solidFill>
            <a:prstDash val="solid"/>
            <a:bevel/>
            <a:headEnd type="none" w="med" len="med"/>
            <a:tailEnd type="none" w="med" len="med"/>
          </a:ln>
        </p:spPr>
        <p:txBody>
          <a:bodyPr anchor="ctr" anchorCtr="0"/>
          <a:p>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、控制单元故障存储</a:t>
            </a:r>
            <a:endParaRPr lang="zh-CN" altLang="zh-CN" b="1" dirty="0">
              <a:solidFill>
                <a:schemeClr val="bg1"/>
              </a:solidFill>
              <a:latin typeface="微软雅黑" panose="020B0503020204020204" pitchFamily="34" charset="-122"/>
              <a:ea typeface="微软雅黑" panose="020B0503020204020204" pitchFamily="34" charset="-122"/>
            </a:endParaRPr>
          </a:p>
        </p:txBody>
      </p:sp>
      <p:sp>
        <p:nvSpPr>
          <p:cNvPr id="4101" name="矩形 19"/>
          <p:cNvSpPr/>
          <p:nvPr/>
        </p:nvSpPr>
        <p:spPr>
          <a:xfrm>
            <a:off x="2617788" y="4484688"/>
            <a:ext cx="1957387" cy="1441450"/>
          </a:xfrm>
          <a:prstGeom prst="rect">
            <a:avLst/>
          </a:prstGeom>
          <a:solidFill>
            <a:srgbClr val="CC660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、点烟器</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矩形 20"/>
          <p:cNvSpPr/>
          <p:nvPr/>
        </p:nvSpPr>
        <p:spPr>
          <a:xfrm>
            <a:off x="5103813" y="2422525"/>
            <a:ext cx="1958975" cy="1441450"/>
          </a:xfrm>
          <a:prstGeom prst="rect">
            <a:avLst/>
          </a:prstGeom>
          <a:solidFill>
            <a:srgbClr val="278B3A"/>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、试车</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矩形 19"/>
          <p:cNvSpPr/>
          <p:nvPr/>
        </p:nvSpPr>
        <p:spPr>
          <a:xfrm>
            <a:off x="6457950" y="4584700"/>
            <a:ext cx="1957388" cy="1441450"/>
          </a:xfrm>
          <a:prstGeom prst="rect">
            <a:avLst/>
          </a:prstGeom>
          <a:solidFill>
            <a:srgbClr val="00206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、售前检查证明</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1444625"/>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2-6-1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控制单元故障存储的查询</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flipV="1">
            <a:off x="2838450" y="3852863"/>
            <a:ext cx="4262438" cy="0"/>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32138"/>
            <a:ext cx="5111750" cy="646112"/>
          </a:xfrm>
          <a:prstGeom prst="rect">
            <a:avLst/>
          </a:prstGeom>
          <a:noFill/>
          <a:ln w="9525">
            <a:noFill/>
          </a:ln>
        </p:spPr>
        <p:txBody>
          <a:bodyPr>
            <a:spAutoFit/>
          </a:bodyPr>
          <a:p>
            <a:r>
              <a:rPr lang="zh-CN" altLang="en-US" sz="3600" b="1" dirty="0">
                <a:latin typeface="宋体" panose="02010600030101010101" pitchFamily="2" charset="-122"/>
                <a:sym typeface="微软雅黑" panose="020B0503020204020204" pitchFamily="34" charset="-122"/>
              </a:rPr>
              <a:t>控制单元故障存储</a:t>
            </a:r>
            <a:endParaRPr lang="zh-CN" altLang="en-US" dirty="0">
              <a:latin typeface="宋体" panose="02010600030101010101" pitchFamily="2" charset="-122"/>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0"/>
          <p:cNvSpPr/>
          <p:nvPr/>
        </p:nvSpPr>
        <p:spPr>
          <a:xfrm>
            <a:off x="1168400" y="279400"/>
            <a:ext cx="2032000" cy="646113"/>
          </a:xfrm>
          <a:prstGeom prst="rect">
            <a:avLst/>
          </a:prstGeom>
          <a:noFill/>
          <a:ln w="9525">
            <a:noFill/>
          </a:ln>
        </p:spPr>
        <p:txBody>
          <a:bodyPr wrap="none">
            <a:spAutoFit/>
          </a:bodyPr>
          <a:p>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30575" y="2027238"/>
            <a:ext cx="4578350" cy="27813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dirty="0">
                <a:latin typeface="Arial" panose="020B0604020202020204" pitchFamily="34" charset="0"/>
              </a:rPr>
              <a:t>小明大学毕业后，应聘到一家汽车销售服务公司担任一名维修学徒，上班第一天就接到领导任务，要求他辅助销售人员接待刘先生提车。小明接到任务后，喜中有忧。喜的是刚上班就能接到交车任务，忧的是一下不知道该准备哪些资料。如果您是小明，您将如何完成任务？ </a:t>
            </a:r>
            <a:endParaRPr lang="zh-CN" altLang="zh-CN" dirty="0">
              <a:latin typeface="Arial" panose="020B0604020202020204" pitchFamily="34" charset="0"/>
            </a:endParaRPr>
          </a:p>
          <a:p>
            <a:pPr eaLnBrk="1" hangingPunct="1"/>
            <a:endParaRPr lang="zh-CN" altLang="en-US" dirty="0">
              <a:latin typeface="Arial" panose="020B0604020202020204" pitchFamily="34" charset="0"/>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10243" name="TextBox 8"/>
          <p:cNvSpPr/>
          <p:nvPr/>
        </p:nvSpPr>
        <p:spPr>
          <a:xfrm>
            <a:off x="3090863" y="3132138"/>
            <a:ext cx="5111750" cy="646112"/>
          </a:xfrm>
          <a:prstGeom prst="rect">
            <a:avLst/>
          </a:prstGeom>
          <a:noFill/>
          <a:ln w="9525">
            <a:noFill/>
          </a:ln>
        </p:spPr>
        <p:txBody>
          <a:bodyPr>
            <a:spAutoFit/>
          </a:bodyPr>
          <a:p>
            <a:pPr eaLnBrk="1" hangingPunct="1"/>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车辆上牌照流程</a:t>
            </a:r>
            <a:endParaRPr lang="zh-CN" altLang="en-US" dirty="0">
              <a:latin typeface="Arial" panose="020B0604020202020204" pitchFamily="34" charset="0"/>
            </a:endParaRPr>
          </a:p>
        </p:txBody>
      </p:sp>
      <p:sp>
        <p:nvSpPr>
          <p:cNvPr id="10244"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0245"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eaLnBrk="1" hangingPunct="1"/>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3574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en-US" altLang="zh-CN" sz="1800" dirty="0">
                <a:latin typeface="Arial" panose="020B0604020202020204" pitchFamily="34" charset="0"/>
              </a:rPr>
              <a:t>1</a:t>
            </a:r>
            <a:r>
              <a:rPr lang="zh-CN" altLang="en-US" sz="1800" dirty="0">
                <a:latin typeface="Arial" panose="020B0604020202020204" pitchFamily="34" charset="0"/>
              </a:rPr>
              <a:t>）控制单元自诊断</a:t>
            </a:r>
            <a:endParaRPr lang="zh-CN" altLang="en-US"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      </a:t>
            </a:r>
            <a:r>
              <a:rPr lang="zh-CN" altLang="en-US" sz="1800" dirty="0">
                <a:latin typeface="Arial" panose="020B0604020202020204" pitchFamily="34" charset="0"/>
              </a:rPr>
              <a:t>当汽车的电控系统发生故障时，控制单元</a:t>
            </a:r>
            <a:r>
              <a:rPr lang="zh-CN" altLang="zh-CN" sz="1800" dirty="0">
                <a:latin typeface="Arial" panose="020B0604020202020204" pitchFamily="34" charset="0"/>
              </a:rPr>
              <a:t>ECU</a:t>
            </a:r>
            <a:r>
              <a:rPr lang="zh-CN" altLang="en-US" sz="1800" dirty="0">
                <a:latin typeface="Arial" panose="020B0604020202020204" pitchFamily="34" charset="0"/>
              </a:rPr>
              <a:t>、</a:t>
            </a:r>
            <a:r>
              <a:rPr lang="zh-CN" altLang="zh-CN" sz="1800" dirty="0">
                <a:latin typeface="Arial" panose="020B0604020202020204" pitchFamily="34" charset="0"/>
              </a:rPr>
              <a:t>PCM</a:t>
            </a:r>
            <a:r>
              <a:rPr lang="zh-CN" altLang="en-US" sz="1800" dirty="0">
                <a:latin typeface="Arial" panose="020B0604020202020204" pitchFamily="34" charset="0"/>
              </a:rPr>
              <a:t>或</a:t>
            </a:r>
            <a:r>
              <a:rPr lang="zh-CN" altLang="zh-CN" sz="1800" dirty="0">
                <a:latin typeface="Arial" panose="020B0604020202020204" pitchFamily="34" charset="0"/>
              </a:rPr>
              <a:t>ABS</a:t>
            </a:r>
            <a:r>
              <a:rPr lang="zh-CN" altLang="en-US" sz="1800" dirty="0">
                <a:latin typeface="Arial" panose="020B0604020202020204" pitchFamily="34" charset="0"/>
              </a:rPr>
              <a:t>模块的自诊断模块检测到系统部件故障后，将故障的信息以数字代码的形式存储在模块内部的专门区域，这种故障代码我们通常叫故障码。</a:t>
            </a:r>
            <a:endParaRPr lang="zh-CN" altLang="en-US" sz="1800" dirty="0">
              <a:latin typeface="Arial" panose="020B0604020202020204" pitchFamily="34" charset="0"/>
            </a:endParaRPr>
          </a:p>
        </p:txBody>
      </p:sp>
      <p:grpSp>
        <p:nvGrpSpPr>
          <p:cNvPr id="5123" name="组合 2"/>
          <p:cNvGrpSpPr/>
          <p:nvPr/>
        </p:nvGrpSpPr>
        <p:grpSpPr>
          <a:xfrm>
            <a:off x="4367213" y="4641850"/>
            <a:ext cx="2505075" cy="1346200"/>
            <a:chOff x="0" y="0"/>
            <a:chExt cx="2505075" cy="1346835"/>
          </a:xfrm>
        </p:grpSpPr>
        <p:pic>
          <p:nvPicPr>
            <p:cNvPr id="5124" name="Picture 5"/>
            <p:cNvPicPr>
              <a:picLocks noChangeAspect="1"/>
            </p:cNvPicPr>
            <p:nvPr/>
          </p:nvPicPr>
          <p:blipFill>
            <a:blip r:embed="rId1"/>
            <a:stretch>
              <a:fillRect/>
            </a:stretch>
          </p:blipFill>
          <p:spPr>
            <a:xfrm>
              <a:off x="0" y="0"/>
              <a:ext cx="2505075" cy="1066800"/>
            </a:xfrm>
            <a:prstGeom prst="rect">
              <a:avLst/>
            </a:prstGeom>
            <a:noFill/>
            <a:ln w="9525">
              <a:noFill/>
            </a:ln>
          </p:spPr>
        </p:pic>
        <p:sp>
          <p:nvSpPr>
            <p:cNvPr id="5" name="Rectangle 11"/>
            <p:cNvSpPr>
              <a:spLocks noChangeArrowheads="1"/>
            </p:cNvSpPr>
            <p:nvPr/>
          </p:nvSpPr>
          <p:spPr bwMode="auto">
            <a:xfrm>
              <a:off x="904875" y="1057774"/>
              <a:ext cx="1181100" cy="28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ts val="0"/>
                </a:spcAft>
                <a:buClrTx/>
                <a:buSzTx/>
                <a:buFont typeface="Arial" panose="020B0604020202020204" pitchFamily="34" charset="0"/>
                <a:buNone/>
                <a:defRPr/>
              </a:pPr>
              <a:r>
                <a:rPr kumimoji="0" lang="zh-CN" sz="105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sym typeface="+mn-ea"/>
                </a:rPr>
                <a:t>电子控制单元</a:t>
              </a:r>
              <a:endParaRPr kumimoji="0" lang="zh-CN"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3034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en-US" altLang="zh-CN" sz="1800" dirty="0">
                <a:latin typeface="Arial" panose="020B0604020202020204" pitchFamily="34" charset="0"/>
              </a:rPr>
              <a:t>  2 ）汽车诊断仪</a:t>
            </a:r>
            <a:endParaRPr lang="en-US"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       </a:t>
            </a:r>
            <a:r>
              <a:rPr lang="zh-CN" altLang="en-US" sz="1800" dirty="0">
                <a:latin typeface="Arial" panose="020B0604020202020204" pitchFamily="34" charset="0"/>
              </a:rPr>
              <a:t>汽车诊断仪是用于检测汽车故障的便携式智能汽车故障自检仪 ，用户可以利用它迅速地读取汽车电控系统中的故障，并通过液晶显示屏显示故障信息，迅速查明发生故障的部位及原因 。</a:t>
            </a:r>
            <a:endParaRPr lang="zh-CN" altLang="en-US" sz="1800" dirty="0">
              <a:latin typeface="Arial" panose="020B0604020202020204" pitchFamily="34" charset="0"/>
            </a:endParaRPr>
          </a:p>
        </p:txBody>
      </p:sp>
      <p:pic>
        <p:nvPicPr>
          <p:cNvPr id="6147" name="图片 1"/>
          <p:cNvPicPr>
            <a:picLocks noChangeAspect="1"/>
          </p:cNvPicPr>
          <p:nvPr/>
        </p:nvPicPr>
        <p:blipFill>
          <a:blip r:embed="rId1"/>
          <a:stretch>
            <a:fillRect/>
          </a:stretch>
        </p:blipFill>
        <p:spPr>
          <a:xfrm>
            <a:off x="665163" y="4606925"/>
            <a:ext cx="7242175" cy="1311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989013" y="1819275"/>
            <a:ext cx="6173787" cy="42767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汽车诊断仪功能：</a:t>
            </a:r>
            <a:endParaRPr lang="zh-CN" altLang="zh-CN" sz="1800" b="1"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  ①读取故障码。</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②清除故障码。</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③读取发动机动态数据流。</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④示波功能。</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⑤元件动作测试。</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⑥匹配、设定和编码等功能。</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⑦英汉辞典、计算器及其他辅助功能。</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3556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汽车诊断仪的使用</a:t>
            </a:r>
            <a:r>
              <a:rPr lang="zh-CN" altLang="zh-CN" sz="1800" dirty="0">
                <a:latin typeface="Arial" panose="020B0604020202020204" pitchFamily="34" charset="0"/>
              </a:rPr>
              <a:t>：</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①在车上找到诊断插座；</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②选用相应的诊断接口；</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③根据车型，进入相应诊断系统；</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④读取故障码；</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⑤查看数据流；</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⑥诊断维修之后清除故障码。</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flipV="1">
            <a:off x="2838450" y="3852863"/>
            <a:ext cx="4262438" cy="0"/>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32138"/>
            <a:ext cx="5111750" cy="646112"/>
          </a:xfrm>
          <a:prstGeom prst="rect">
            <a:avLst/>
          </a:prstGeom>
          <a:noFill/>
          <a:ln w="9525">
            <a:noFill/>
          </a:ln>
        </p:spPr>
        <p:txBody>
          <a:bodyPr>
            <a:spAutoFit/>
          </a:bodyPr>
          <a:p>
            <a:r>
              <a:rPr lang="zh-CN" altLang="en-US" sz="3600" b="1" dirty="0">
                <a:latin typeface="宋体" panose="02010600030101010101" pitchFamily="2" charset="-122"/>
                <a:sym typeface="微软雅黑" panose="020B0503020204020204" pitchFamily="34" charset="-122"/>
              </a:rPr>
              <a:t>电控单元故障查询</a:t>
            </a:r>
            <a:endParaRPr lang="zh-CN" altLang="en-US" dirty="0">
              <a:latin typeface="宋体" panose="02010600030101010101" pitchFamily="2" charset="-122"/>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13176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）关闭点火开关至</a:t>
            </a:r>
            <a:r>
              <a:rPr lang="en-US" altLang="zh-CN" sz="1800" dirty="0">
                <a:latin typeface="Arial" panose="020B0604020202020204" pitchFamily="34" charset="0"/>
              </a:rPr>
              <a:t>OFF</a:t>
            </a:r>
            <a:r>
              <a:rPr lang="zh-CN" altLang="zh-CN" sz="1800" dirty="0">
                <a:latin typeface="Arial" panose="020B0604020202020204" pitchFamily="34" charset="0"/>
              </a:rPr>
              <a:t>，安装蓝牙诊断头，打开点火开关至</a:t>
            </a:r>
            <a:r>
              <a:rPr lang="en-US" altLang="zh-CN" sz="1800" dirty="0">
                <a:latin typeface="Arial" panose="020B0604020202020204" pitchFamily="34" charset="0"/>
              </a:rPr>
              <a:t>ON</a:t>
            </a:r>
            <a:r>
              <a:rPr lang="zh-CN" altLang="zh-CN" sz="1800" dirty="0">
                <a:latin typeface="Arial" panose="020B0604020202020204" pitchFamily="34" charset="0"/>
              </a:rPr>
              <a:t>；</a:t>
            </a:r>
            <a:endParaRPr lang="zh-CN" altLang="zh-CN" sz="1800" dirty="0">
              <a:latin typeface="Arial" panose="020B0604020202020204" pitchFamily="34" charset="0"/>
            </a:endParaRPr>
          </a:p>
        </p:txBody>
      </p:sp>
      <p:pic>
        <p:nvPicPr>
          <p:cNvPr id="10243" name="图片 2"/>
          <p:cNvPicPr>
            <a:picLocks noChangeAspect="1"/>
          </p:cNvPicPr>
          <p:nvPr/>
        </p:nvPicPr>
        <p:blipFill>
          <a:blip r:embed="rId1"/>
          <a:stretch>
            <a:fillRect/>
          </a:stretch>
        </p:blipFill>
        <p:spPr>
          <a:xfrm>
            <a:off x="1435100" y="3708400"/>
            <a:ext cx="2751138" cy="19653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16319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）启动诊断系统</a:t>
            </a:r>
            <a:r>
              <a:rPr lang="en-US" altLang="zh-CN" sz="1800" dirty="0">
                <a:latin typeface="Arial" panose="020B0604020202020204" pitchFamily="34" charset="0"/>
              </a:rPr>
              <a:t>ODIS</a:t>
            </a:r>
            <a:r>
              <a:rPr lang="zh-CN" altLang="zh-CN" sz="1800" dirty="0">
                <a:latin typeface="Arial" panose="020B0604020202020204" pitchFamily="34" charset="0"/>
              </a:rPr>
              <a:t>，点击桌面启动图标；拉右侧进度条进行阅读相关注意事项，然后点击“确定”进入；或者点击键盘“</a:t>
            </a:r>
            <a:r>
              <a:rPr lang="en-US" altLang="zh-CN" sz="1800" dirty="0">
                <a:latin typeface="Arial" panose="020B0604020202020204" pitchFamily="34" charset="0"/>
              </a:rPr>
              <a:t>ESC”</a:t>
            </a:r>
            <a:r>
              <a:rPr lang="zh-CN" altLang="zh-CN" sz="1800" dirty="0">
                <a:latin typeface="Arial" panose="020B0604020202020204" pitchFamily="34" charset="0"/>
              </a:rPr>
              <a:t>直接取消阅读。</a:t>
            </a:r>
            <a:endParaRPr lang="zh-CN" altLang="zh-CN" sz="1800" dirty="0">
              <a:latin typeface="Arial" panose="020B0604020202020204" pitchFamily="34" charset="0"/>
            </a:endParaRPr>
          </a:p>
        </p:txBody>
      </p:sp>
      <p:pic>
        <p:nvPicPr>
          <p:cNvPr id="11267" name="图片 2"/>
          <p:cNvPicPr>
            <a:picLocks noChangeAspect="1"/>
          </p:cNvPicPr>
          <p:nvPr/>
        </p:nvPicPr>
        <p:blipFill>
          <a:blip r:embed="rId1"/>
          <a:stretch>
            <a:fillRect/>
          </a:stretch>
        </p:blipFill>
        <p:spPr>
          <a:xfrm>
            <a:off x="1439863" y="3822700"/>
            <a:ext cx="1479550" cy="20462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1143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3</a:t>
            </a:r>
            <a:r>
              <a:rPr lang="zh-CN" altLang="zh-CN" sz="1800" dirty="0">
                <a:latin typeface="Arial" panose="020B0604020202020204" pitchFamily="34" charset="0"/>
              </a:rPr>
              <a:t>）点击</a:t>
            </a:r>
            <a:r>
              <a:rPr lang="en-US" altLang="zh-CN" sz="1800" dirty="0">
                <a:latin typeface="Arial" panose="020B0604020202020204" pitchFamily="34" charset="0"/>
              </a:rPr>
              <a:t>ODIS</a:t>
            </a:r>
            <a:r>
              <a:rPr lang="zh-CN" altLang="zh-CN" sz="1800" dirty="0">
                <a:latin typeface="Arial" panose="020B0604020202020204" pitchFamily="34" charset="0"/>
              </a:rPr>
              <a:t>界面的自诊断；</a:t>
            </a:r>
            <a:endParaRPr lang="zh-CN" altLang="zh-CN" sz="1800" dirty="0">
              <a:latin typeface="Arial" panose="020B0604020202020204" pitchFamily="34" charset="0"/>
            </a:endParaRPr>
          </a:p>
        </p:txBody>
      </p:sp>
      <p:grpSp>
        <p:nvGrpSpPr>
          <p:cNvPr id="12291" name="组合 2"/>
          <p:cNvGrpSpPr/>
          <p:nvPr/>
        </p:nvGrpSpPr>
        <p:grpSpPr>
          <a:xfrm>
            <a:off x="1543050" y="3208338"/>
            <a:ext cx="5618163" cy="2701925"/>
            <a:chOff x="0" y="0"/>
            <a:chExt cx="5656483" cy="2817884"/>
          </a:xfrm>
        </p:grpSpPr>
        <p:pic>
          <p:nvPicPr>
            <p:cNvPr id="12292" name="图片 3"/>
            <p:cNvPicPr>
              <a:picLocks noChangeAspect="1"/>
            </p:cNvPicPr>
            <p:nvPr/>
          </p:nvPicPr>
          <p:blipFill>
            <a:blip r:embed="rId1"/>
            <a:stretch>
              <a:fillRect/>
            </a:stretch>
          </p:blipFill>
          <p:spPr>
            <a:xfrm>
              <a:off x="0" y="0"/>
              <a:ext cx="5656483" cy="2817884"/>
            </a:xfrm>
            <a:prstGeom prst="rect">
              <a:avLst/>
            </a:prstGeom>
            <a:noFill/>
            <a:ln w="9525">
              <a:noFill/>
            </a:ln>
          </p:spPr>
        </p:pic>
        <p:sp>
          <p:nvSpPr>
            <p:cNvPr id="5" name="矩形 4"/>
            <p:cNvSpPr/>
            <p:nvPr/>
          </p:nvSpPr>
          <p:spPr bwMode="auto">
            <a:xfrm>
              <a:off x="5059342" y="675972"/>
              <a:ext cx="491490" cy="302260"/>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5720" rIns="91440" bIns="45720" numCol="1" rtlCol="0" anchor="t" anchorCtr="0" compatLnSpc="1">
              <a:noAutofit/>
            </a:bodyPr>
            <a:lstStyle/>
            <a:p>
              <a:pPr marL="0" marR="0" lvl="0" indent="0" algn="just" defTabSz="914400" rtl="0" eaLnBrk="1" fontAlgn="base" latinLnBrk="0" hangingPunct="1">
                <a:lnSpc>
                  <a:spcPct val="100000"/>
                </a:lnSpc>
                <a:spcBef>
                  <a:spcPct val="0"/>
                </a:spcBef>
                <a:spcAft>
                  <a:spcPts val="0"/>
                </a:spcAft>
                <a:buClrTx/>
                <a:buSzTx/>
                <a:buFont typeface="Arial" panose="020B0604020202020204" pitchFamily="34" charset="0"/>
                <a:buNone/>
                <a:defRPr/>
              </a:pPr>
              <a:r>
                <a:rPr kumimoji="0" lang="en-US" sz="1050" b="0" i="0" u="none" strike="noStrike" kern="100" cap="none" spc="0" normalizeH="0" baseline="0" noProof="0">
                  <a:ln>
                    <a:noFill/>
                  </a:ln>
                  <a:solidFill>
                    <a:schemeClr val="dk1"/>
                  </a:solidFill>
                  <a:effectLst/>
                  <a:uLnTx/>
                  <a:uFillTx/>
                  <a:latin typeface="+mn-lt"/>
                  <a:ea typeface="等线"/>
                  <a:cs typeface="Times New Roman" panose="02020603050405020304"/>
                </a:rPr>
                <a:t> </a:t>
              </a:r>
              <a:endParaRPr kumimoji="0" lang="zh-CN" sz="1050" b="0" i="0" u="none" strike="noStrike" kern="100" cap="none" spc="0" normalizeH="0" baseline="0" noProof="0">
                <a:ln>
                  <a:noFill/>
                </a:ln>
                <a:solidFill>
                  <a:schemeClr val="dk1"/>
                </a:solidFill>
                <a:effectLst/>
                <a:uLnTx/>
                <a:uFillTx/>
                <a:latin typeface="+mn-lt"/>
                <a:ea typeface="等线"/>
                <a:cs typeface="Times New Roman" panose="0202060305040502030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8540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4</a:t>
            </a:r>
            <a:r>
              <a:rPr lang="zh-CN" altLang="zh-CN" sz="1800" dirty="0">
                <a:latin typeface="Arial" panose="020B0604020202020204" pitchFamily="34" charset="0"/>
              </a:rPr>
              <a:t>）选择车辆型号、年款、发动机号等</a:t>
            </a:r>
            <a:endParaRPr lang="zh-CN" altLang="zh-CN" sz="1800" dirty="0">
              <a:latin typeface="Arial" panose="020B0604020202020204" pitchFamily="34" charset="0"/>
            </a:endParaRPr>
          </a:p>
        </p:txBody>
      </p:sp>
      <p:pic>
        <p:nvPicPr>
          <p:cNvPr id="13315" name="图片 2"/>
          <p:cNvPicPr>
            <a:picLocks noChangeAspect="1"/>
          </p:cNvPicPr>
          <p:nvPr/>
        </p:nvPicPr>
        <p:blipFill>
          <a:blip r:embed="rId1"/>
          <a:stretch>
            <a:fillRect/>
          </a:stretch>
        </p:blipFill>
        <p:spPr>
          <a:xfrm>
            <a:off x="2425700" y="2692400"/>
            <a:ext cx="3386138" cy="3933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8667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5</a:t>
            </a:r>
            <a:r>
              <a:rPr lang="zh-CN" altLang="zh-CN" sz="1800" dirty="0">
                <a:latin typeface="Arial" panose="020B0604020202020204" pitchFamily="34" charset="0"/>
              </a:rPr>
              <a:t>）选择需要查询的控制单元，点击右键，选择控制单元自诊断，选择事件存储器。</a:t>
            </a:r>
            <a:endParaRPr lang="zh-CN" altLang="zh-CN" sz="1800" dirty="0">
              <a:latin typeface="Arial" panose="020B0604020202020204" pitchFamily="34" charset="0"/>
            </a:endParaRPr>
          </a:p>
        </p:txBody>
      </p:sp>
      <p:pic>
        <p:nvPicPr>
          <p:cNvPr id="14339" name="图片 2"/>
          <p:cNvPicPr>
            <a:picLocks noChangeAspect="1"/>
          </p:cNvPicPr>
          <p:nvPr/>
        </p:nvPicPr>
        <p:blipFill>
          <a:blip r:embed="rId1"/>
          <a:stretch>
            <a:fillRect/>
          </a:stretch>
        </p:blipFill>
        <p:spPr>
          <a:xfrm>
            <a:off x="1473200" y="2862263"/>
            <a:ext cx="5799138" cy="3375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矩形 4"/>
          <p:cNvSpPr/>
          <p:nvPr/>
        </p:nvSpPr>
        <p:spPr>
          <a:xfrm>
            <a:off x="923925" y="587375"/>
            <a:ext cx="1474788" cy="400050"/>
          </a:xfrm>
          <a:prstGeom prst="rect">
            <a:avLst/>
          </a:prstGeom>
          <a:noFill/>
          <a:ln w="9525">
            <a:noFill/>
          </a:ln>
        </p:spPr>
        <p:txBody>
          <a:bodyPr wrap="none">
            <a:spAutoFit/>
          </a:bodyPr>
          <a:p>
            <a:r>
              <a:rPr lang="zh-CN" altLang="en-US" b="1" dirty="0">
                <a:latin typeface="Arial" panose="020B0604020202020204" pitchFamily="34" charset="0"/>
                <a:sym typeface="微软雅黑" panose="020B0503020204020204" pitchFamily="34" charset="-122"/>
              </a:rPr>
              <a:t>车辆上牌照</a:t>
            </a:r>
            <a:endParaRPr lang="zh-CN" altLang="en-US" b="1" dirty="0">
              <a:latin typeface="Arial" panose="020B0604020202020204" pitchFamily="34" charset="0"/>
            </a:endParaRPr>
          </a:p>
        </p:txBody>
      </p:sp>
      <p:sp>
        <p:nvSpPr>
          <p:cNvPr id="8" name="圆角矩形 1"/>
          <p:cNvSpPr/>
          <p:nvPr/>
        </p:nvSpPr>
        <p:spPr>
          <a:xfrm>
            <a:off x="720725" y="1687513"/>
            <a:ext cx="3716338" cy="14954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lnSpc>
                <a:spcPct val="150000"/>
              </a:lnSpc>
            </a:pPr>
            <a:r>
              <a:rPr lang="zh-CN" altLang="zh-CN" sz="1800" dirty="0">
                <a:latin typeface="Arial" panose="020B0604020202020204" pitchFamily="34" charset="0"/>
              </a:rPr>
              <a:t>初次申领机动车号牌、行驶证的，机动车所有人应当向住所地的车辆管理所申请注册登记。</a:t>
            </a:r>
            <a:endParaRPr lang="zh-CN" altLang="en-US" sz="1800" dirty="0">
              <a:latin typeface="Arial" panose="020B0604020202020204" pitchFamily="34" charset="0"/>
            </a:endParaRPr>
          </a:p>
        </p:txBody>
      </p:sp>
      <p:sp>
        <p:nvSpPr>
          <p:cNvPr id="9" name="圆角矩形 1"/>
          <p:cNvSpPr/>
          <p:nvPr/>
        </p:nvSpPr>
        <p:spPr bwMode="auto">
          <a:xfrm>
            <a:off x="2933700" y="3341688"/>
            <a:ext cx="5476875" cy="3268663"/>
          </a:xfrm>
          <a:prstGeom prst="roundRect">
            <a:avLst>
              <a:gd name="adj" fmla="val 16667"/>
            </a:avLst>
          </a:prstGeom>
          <a:solidFill>
            <a:srgbClr val="FFFFFF"/>
          </a:solidFill>
          <a:ln w="25400">
            <a:solidFill>
              <a:srgbClr val="B2C1DB"/>
            </a:solidFill>
            <a:bevel/>
          </a:ln>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申请注册登记的，机动车所有人应当填写申请表，交验机动车，并提交以下证明、凭证：</a:t>
            </a:r>
            <a:endParaRPr kumimoji="0" lang="zh-CN" altLang="zh-CN"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机动车所有人的身份证明；</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购车发票等机动车来历证明；</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机动车整车出厂合格证明或者进口机动车进口凭证；</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车辆购置税完税证明或者免税凭证；</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机动车交通事故责任强制保险凭证；</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车船税纳税或者免税证明；</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u"/>
              <a:defRPr/>
            </a:pPr>
            <a:r>
              <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法律、行政法规规定应当在机动车注册登记时提交的其他证明、凭证。</a:t>
            </a:r>
            <a:endParaRPr kumimoji="0" lang="zh-CN" altLang="zh-CN" sz="1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98550" y="1838325"/>
            <a:ext cx="6173788" cy="8302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6</a:t>
            </a:r>
            <a:r>
              <a:rPr lang="zh-CN" altLang="zh-CN" sz="1800" dirty="0">
                <a:latin typeface="Arial" panose="020B0604020202020204" pitchFamily="34" charset="0"/>
              </a:rPr>
              <a:t>）读取事件存储器</a:t>
            </a:r>
            <a:endParaRPr lang="zh-CN" altLang="zh-CN" sz="1800" dirty="0">
              <a:latin typeface="Arial" panose="020B0604020202020204" pitchFamily="34" charset="0"/>
            </a:endParaRPr>
          </a:p>
        </p:txBody>
      </p:sp>
      <p:pic>
        <p:nvPicPr>
          <p:cNvPr id="15363" name="图片 2"/>
          <p:cNvPicPr>
            <a:picLocks noChangeAspect="1"/>
          </p:cNvPicPr>
          <p:nvPr/>
        </p:nvPicPr>
        <p:blipFill>
          <a:blip r:embed="rId1"/>
          <a:stretch>
            <a:fillRect/>
          </a:stretch>
        </p:blipFill>
        <p:spPr>
          <a:xfrm>
            <a:off x="1316038" y="2946400"/>
            <a:ext cx="5435600" cy="31543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76835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2-6-2</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点烟器的检查及安装</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点烟器</a:t>
            </a:r>
            <a:endParaRPr lang="zh-CN" altLang="en-US" dirty="0">
              <a:latin typeface="Arial" panose="020B0604020202020204" pitchFamily="34" charset="0"/>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565150" y="1819275"/>
            <a:ext cx="3335338" cy="47815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点烟器</a:t>
            </a:r>
            <a:endParaRPr lang="zh-CN" altLang="zh-CN" sz="1800" b="1"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     它是所有汽车都有的一个部件，用于方便车主吸烟时点烟的火源。 </a:t>
            </a:r>
            <a:r>
              <a:rPr lang="en-US" altLang="zh-CN" sz="1800" dirty="0">
                <a:latin typeface="Arial" panose="020B0604020202020204" pitchFamily="34" charset="0"/>
              </a:rPr>
              <a:t> 它的电源一般为直流12伏(不同车型可能有所不同)，中间弹性头为正极，两边卡扣(耳朵)为负极。其与汽车所用电池直接连接，电流功率等与电池相同。</a:t>
            </a:r>
            <a:endParaRPr lang="en-US" altLang="zh-CN" sz="1800" dirty="0">
              <a:latin typeface="Arial" panose="020B0604020202020204" pitchFamily="34" charset="0"/>
            </a:endParaRPr>
          </a:p>
        </p:txBody>
      </p:sp>
      <p:grpSp>
        <p:nvGrpSpPr>
          <p:cNvPr id="5123" name="组合 2"/>
          <p:cNvGrpSpPr/>
          <p:nvPr/>
        </p:nvGrpSpPr>
        <p:grpSpPr>
          <a:xfrm>
            <a:off x="4464050" y="4641850"/>
            <a:ext cx="3492500" cy="1960563"/>
            <a:chOff x="0" y="0"/>
            <a:chExt cx="1952625" cy="1596362"/>
          </a:xfrm>
        </p:grpSpPr>
        <p:pic>
          <p:nvPicPr>
            <p:cNvPr id="5125" name="图片 3" descr="C:\Users\admin\Desktop\点烟器.jpg"/>
            <p:cNvPicPr>
              <a:picLocks noChangeAspect="1"/>
            </p:cNvPicPr>
            <p:nvPr/>
          </p:nvPicPr>
          <p:blipFill>
            <a:blip r:embed="rId1"/>
            <a:stretch>
              <a:fillRect/>
            </a:stretch>
          </p:blipFill>
          <p:spPr>
            <a:xfrm>
              <a:off x="0" y="0"/>
              <a:ext cx="1952625" cy="1400175"/>
            </a:xfrm>
            <a:prstGeom prst="rect">
              <a:avLst/>
            </a:prstGeom>
            <a:noFill/>
            <a:ln w="9525">
              <a:noFill/>
            </a:ln>
          </p:spPr>
        </p:pic>
        <p:sp>
          <p:nvSpPr>
            <p:cNvPr id="5" name="Rectangle 11"/>
            <p:cNvSpPr>
              <a:spLocks noChangeArrowheads="1"/>
            </p:cNvSpPr>
            <p:nvPr/>
          </p:nvSpPr>
          <p:spPr bwMode="auto">
            <a:xfrm>
              <a:off x="695845" y="1390838"/>
              <a:ext cx="1181338" cy="20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ts val="0"/>
                </a:spcAft>
                <a:buClrTx/>
                <a:buSzTx/>
                <a:buFont typeface="Arial" panose="020B0604020202020204" pitchFamily="34" charset="0"/>
                <a:buNone/>
                <a:defRPr/>
              </a:pPr>
              <a:r>
                <a:rPr kumimoji="0" lang="zh-CN" sz="105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sym typeface="+mn-ea"/>
                </a:rPr>
                <a:t>点烟器</a:t>
              </a:r>
              <a:endParaRPr kumimoji="0" lang="zh-CN"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pic>
        <p:nvPicPr>
          <p:cNvPr id="5124" name="图片 25" descr="http://img1.gtimg.com/hn/pics/hv1/178/185/1917/124700278.jpg"/>
          <p:cNvPicPr>
            <a:picLocks noChangeAspect="1"/>
          </p:cNvPicPr>
          <p:nvPr/>
        </p:nvPicPr>
        <p:blipFill>
          <a:blip r:embed="rId2"/>
          <a:stretch>
            <a:fillRect/>
          </a:stretch>
        </p:blipFill>
        <p:spPr>
          <a:xfrm>
            <a:off x="4187825" y="1495425"/>
            <a:ext cx="3652838" cy="27447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6336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点烟器的使用注意事项：</a:t>
            </a:r>
            <a:endParaRPr lang="zh-CN" altLang="zh-CN" sz="1800" b="1"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    ①点烟器插座电源只能用于点烟器部件，不建议把点烟器插座用作其他电器的电源。</a:t>
            </a:r>
            <a:endParaRPr lang="zh-CN" altLang="zh-CN" sz="1800" dirty="0">
              <a:latin typeface="Arial" panose="020B0604020202020204" pitchFamily="34" charset="0"/>
            </a:endParaRPr>
          </a:p>
          <a:p>
            <a:pPr eaLnBrk="0" hangingPunct="0"/>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6336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点烟器的使用注意事项：</a:t>
            </a:r>
            <a:endParaRPr lang="zh-CN" altLang="zh-CN" sz="1800" b="1"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②不要长时间的使用，这样会烧掉里面的线的，也会造成卡簧的松动。</a:t>
            </a:r>
            <a:endParaRPr lang="zh-CN" altLang="zh-CN" sz="1800" dirty="0">
              <a:latin typeface="Arial" panose="020B0604020202020204" pitchFamily="34" charset="0"/>
            </a:endParaRPr>
          </a:p>
          <a:p>
            <a:pPr eaLnBrk="0" hangingPunct="0"/>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5590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b="1" dirty="0">
                <a:latin typeface="Arial" panose="020B0604020202020204" pitchFamily="34" charset="0"/>
              </a:rPr>
              <a:t>点烟器的使用注意事项：</a:t>
            </a:r>
            <a:endParaRPr lang="zh-CN" altLang="zh-CN" sz="1800" b="1"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③由于点烟时烟需要接触电热丝，需特别注意不要太用力压迫电热丝，若有烟丝等物落入电热丝中请及时清理，有利于延长产品使用寿命。 </a:t>
            </a:r>
            <a:endParaRPr lang="zh-CN" altLang="zh-CN" sz="1800" dirty="0">
              <a:latin typeface="Arial" panose="020B0604020202020204" pitchFamily="34" charset="0"/>
            </a:endParaRPr>
          </a:p>
          <a:p>
            <a:pPr eaLnBrk="0" hangingPunct="0"/>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点烟器的检查</a:t>
            </a:r>
            <a:endParaRPr lang="zh-CN" altLang="en-US" dirty="0">
              <a:latin typeface="Arial" panose="020B0604020202020204" pitchFamily="34" charset="0"/>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在进行车辆检查时，首先需要检查车辆点烟器是否能正常工作，即将点烟器按键按下，如果点烟器功能正常，当点烟器加热丝加热后点烟器按键会自动弹起，反之将不会弹起。 </a:t>
            </a:r>
            <a:r>
              <a:rPr lang="en-US" altLang="zh-CN" sz="1800" dirty="0">
                <a:latin typeface="Arial" panose="020B0604020202020204" pitchFamily="34" charset="0"/>
              </a:rPr>
              <a:t> </a:t>
            </a:r>
            <a:endParaRPr lang="zh-CN" altLang="zh-CN" sz="1800" dirty="0">
              <a:latin typeface="Arial" panose="020B0604020202020204" pitchFamily="34" charset="0"/>
            </a:endParaRPr>
          </a:p>
        </p:txBody>
      </p:sp>
      <p:grpSp>
        <p:nvGrpSpPr>
          <p:cNvPr id="10243" name="组合 2"/>
          <p:cNvGrpSpPr/>
          <p:nvPr/>
        </p:nvGrpSpPr>
        <p:grpSpPr>
          <a:xfrm>
            <a:off x="2601913" y="4203700"/>
            <a:ext cx="4192587" cy="2157413"/>
            <a:chOff x="0" y="0"/>
            <a:chExt cx="1952625" cy="1574899"/>
          </a:xfrm>
        </p:grpSpPr>
        <p:pic>
          <p:nvPicPr>
            <p:cNvPr id="10244" name="图片 3" descr="C:\Users\admin\Desktop\点烟器.jpg"/>
            <p:cNvPicPr>
              <a:picLocks noChangeAspect="1"/>
            </p:cNvPicPr>
            <p:nvPr/>
          </p:nvPicPr>
          <p:blipFill>
            <a:blip r:embed="rId1"/>
            <a:stretch>
              <a:fillRect/>
            </a:stretch>
          </p:blipFill>
          <p:spPr>
            <a:xfrm>
              <a:off x="0" y="0"/>
              <a:ext cx="1952625" cy="1400175"/>
            </a:xfrm>
            <a:prstGeom prst="rect">
              <a:avLst/>
            </a:prstGeom>
            <a:noFill/>
            <a:ln w="9525">
              <a:noFill/>
            </a:ln>
          </p:spPr>
        </p:pic>
        <p:sp>
          <p:nvSpPr>
            <p:cNvPr id="5" name="Rectangle 11"/>
            <p:cNvSpPr>
              <a:spLocks noChangeArrowheads="1"/>
            </p:cNvSpPr>
            <p:nvPr/>
          </p:nvSpPr>
          <p:spPr bwMode="auto">
            <a:xfrm>
              <a:off x="695729" y="1390639"/>
              <a:ext cx="1180743" cy="184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ts val="0"/>
                </a:spcAft>
                <a:buClrTx/>
                <a:buSzTx/>
                <a:buFont typeface="Arial" panose="020B0604020202020204" pitchFamily="34" charset="0"/>
                <a:buNone/>
                <a:defRPr/>
              </a:pPr>
              <a:r>
                <a:rPr kumimoji="0" lang="zh-CN" sz="1050" b="0"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a:sym typeface="+mn-ea"/>
                </a:rPr>
                <a:t>点烟器</a:t>
              </a:r>
              <a:endParaRPr kumimoji="0" lang="zh-CN"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769937"/>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2-6-3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试车</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254125"/>
            <a:ext cx="7905750" cy="1754188"/>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项目二  日常维护及车辆交付</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2-2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车身外部</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直接连接符 19"/>
          <p:cNvSpPr/>
          <p:nvPr/>
        </p:nvSpPr>
        <p:spPr>
          <a:xfrm>
            <a:off x="2838450" y="3852863"/>
            <a:ext cx="2082800" cy="6350"/>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3090863" y="3132138"/>
            <a:ext cx="5111750" cy="646112"/>
          </a:xfrm>
          <a:prstGeom prst="rect">
            <a:avLst/>
          </a:prstGeom>
          <a:noFill/>
          <a:ln w="9525">
            <a:noFill/>
          </a:ln>
        </p:spPr>
        <p:txBody>
          <a:bodyPr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试车</a:t>
            </a:r>
            <a:endParaRPr lang="zh-CN" altLang="en-US" dirty="0">
              <a:latin typeface="Arial" panose="020B0604020202020204" pitchFamily="34" charset="0"/>
              <a:ea typeface="宋体" panose="02010600030101010101" pitchFamily="2" charset="-122"/>
            </a:endParaRPr>
          </a:p>
        </p:txBody>
      </p:sp>
      <p:sp>
        <p:nvSpPr>
          <p:cNvPr id="5123"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873125" y="2389188"/>
            <a:ext cx="7799388" cy="231933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en-US" altLang="zh-CN"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试车是对汽车性能检查的一个环节，而汽车性能的评价指标主要包括动力性、燃油经济性、制动性、操作稳定性、平顺性以及通过性。</a:t>
            </a:r>
            <a:endParaRPr lang="zh-CN" altLang="zh-CN" dirty="0">
              <a:latin typeface="Arial" panose="020B0604020202020204" pitchFamily="34" charset="0"/>
              <a:ea typeface="宋体" panose="02010600030101010101" pitchFamily="2" charset="-122"/>
            </a:endParaRPr>
          </a:p>
          <a:p>
            <a:pPr>
              <a:lnSpc>
                <a:spcPct val="150000"/>
              </a:lnSpc>
            </a:pP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153275" cy="28702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动力性：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汽车的动力性是用汽车在良好路面上直线行驶时所能达到的平均行驶速度来表示。汽车动力性主要用三个方面的指标来评定：最高车速；汽车的加速时间；汽车所能爬上的最大坡度。</a:t>
            </a:r>
            <a:endParaRPr lang="zh-CN" altLang="zh-CN"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41400" y="2049463"/>
            <a:ext cx="7391400" cy="27590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燃油经济性：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汽车的燃油经济性常用一定工况下汽车行驶百公里的燃油消耗量或一定燃油量能使汽车行驶的里程来衡量。</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373938" cy="2667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制动性：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b="1"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汽车的制动性是指汽车行驶时在短距离内停车且维持行驶方向稳定，以及汽车在下长坡时维持一定车速的能力。</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502525" cy="28702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操控稳定性：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汽车的操控稳定性是指驾驶员在不感到紧张、疲劳的情况下，汽车能按照驾驶员通过转向系统给定的方向行驶，而当遇到外界干扰时，汽车所能抵抗干扰而保持稳定行驶的能力。</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632700" cy="2667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行驶平顺性：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b="1"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汽车平顺性是保持汽车在行驶过程中，乘员所处的振动环境具有一定的舒适度的性能。</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632700" cy="2667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zh-CN" altLang="zh-CN" b="1" dirty="0">
                <a:latin typeface="Arial" panose="020B0604020202020204" pitchFamily="34" charset="0"/>
                <a:ea typeface="宋体" panose="02010600030101010101" pitchFamily="2" charset="-122"/>
              </a:rPr>
              <a:t>通过性：</a:t>
            </a:r>
            <a:endParaRPr lang="zh-CN" altLang="zh-CN" b="1" dirty="0">
              <a:latin typeface="Arial" panose="020B0604020202020204" pitchFamily="34" charset="0"/>
              <a:ea typeface="宋体" panose="02010600030101010101" pitchFamily="2" charset="-122"/>
            </a:endParaRPr>
          </a:p>
          <a:p>
            <a:pPr>
              <a:lnSpc>
                <a:spcPct val="150000"/>
              </a:lnSpc>
            </a:pPr>
            <a:r>
              <a:rPr lang="zh-CN" altLang="zh-CN" dirty="0">
                <a:latin typeface="Arial" panose="020B0604020202020204" pitchFamily="34" charset="0"/>
                <a:ea typeface="宋体" panose="02010600030101010101" pitchFamily="2" charset="-122"/>
              </a:rPr>
              <a:t>       是指车辆通过一定情况路况的能力。通过能力强的车子，可以轻松翻越坡度较大的坡道，可以放心的驶入一定深度的河流，也可以高速的行驶在崎岖不平的山路上。 </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直接连接符 19"/>
          <p:cNvSpPr/>
          <p:nvPr/>
        </p:nvSpPr>
        <p:spPr>
          <a:xfrm flipV="1">
            <a:off x="2838450" y="3859213"/>
            <a:ext cx="3667125" cy="30162"/>
          </a:xfrm>
          <a:prstGeom prst="line">
            <a:avLst/>
          </a:prstGeom>
          <a:ln w="57150" cap="flat" cmpd="sng">
            <a:solidFill>
              <a:srgbClr val="2E75B6"/>
            </a:solidFill>
            <a:prstDash val="solid"/>
            <a:bevel/>
            <a:headEnd type="none" w="med" len="med"/>
            <a:tailEnd type="triangle" w="med" len="med"/>
          </a:ln>
        </p:spPr>
      </p:sp>
      <p:sp>
        <p:nvSpPr>
          <p:cNvPr id="20482" name="TextBox 8"/>
          <p:cNvSpPr/>
          <p:nvPr/>
        </p:nvSpPr>
        <p:spPr>
          <a:xfrm>
            <a:off x="3090863" y="3132138"/>
            <a:ext cx="5111750" cy="644525"/>
          </a:xfrm>
          <a:prstGeom prst="rect">
            <a:avLst/>
          </a:prstGeom>
          <a:noFill/>
          <a:ln w="9525">
            <a:noFill/>
          </a:ln>
        </p:spPr>
        <p:txBody>
          <a:bodyPr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试车检查</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83"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2048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03300" y="2108200"/>
            <a:ext cx="7632700" cy="2667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a:lnSpc>
                <a:spcPct val="150000"/>
              </a:lnSpc>
            </a:pPr>
            <a:r>
              <a:rPr lang="en-US" altLang="zh-CN"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检查车辆的技术状况是否正常，检查车辆离合器，左脚踏离合器踏板，试驾过程中应从点火、起步到加减档、加速、转弯、脚制动和手制动及全车灯光使用情况等各方面进行查验，了解车辆运行是否顺畅、安静、舒适等。</a:t>
            </a: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0"/>
          <p:cNvSpPr/>
          <p:nvPr/>
        </p:nvSpPr>
        <p:spPr>
          <a:xfrm>
            <a:off x="1168400" y="279400"/>
            <a:ext cx="2032000" cy="646113"/>
          </a:xfrm>
          <a:prstGeom prst="rect">
            <a:avLst/>
          </a:prstGeom>
          <a:noFill/>
          <a:ln w="9525">
            <a:noFill/>
          </a:ln>
        </p:spPr>
        <p:txBody>
          <a:bodyPr wrap="none">
            <a:spAutoFit/>
          </a:bodyPr>
          <a:p>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30575" y="2027238"/>
            <a:ext cx="4684713" cy="30527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dirty="0">
                <a:latin typeface="Arial" panose="020B0604020202020204" pitchFamily="34" charset="0"/>
              </a:rPr>
              <a:t>小明大学毕业后，应聘到一家汽车销售服务公司担任一名维修学徒，上班第一天就接到领导任务，要求他对刘先生的车辆进行车身外部的检查以及调校轮胎气压和紧固。小明接到任务后，喜中有忧。喜的是刚上班就能接到领导任务，忧的是一下不知道该准备哪些资料。如果您是小明，您将如何完成任务？</a:t>
            </a:r>
            <a:endParaRPr lang="zh-CN" altLang="en-US" dirty="0">
              <a:latin typeface="Arial" panose="020B0604020202020204" pitchFamily="34" charset="0"/>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8350"/>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2-6-4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售前检查证明</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pPr eaLnBrk="1" hangingPunct="1"/>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售前检查证明</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eaLnBrk="1" hangingPunct="1"/>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616700" cy="35353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售前检查</a:t>
            </a:r>
            <a:r>
              <a:rPr lang="zh-CN" altLang="en-US" sz="1800" dirty="0">
                <a:latin typeface="Arial" panose="020B0604020202020204" pitchFamily="34" charset="0"/>
              </a:rPr>
              <a:t>说明</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1.</a:t>
            </a:r>
            <a:r>
              <a:rPr lang="zh-CN" altLang="en-US" sz="1800" dirty="0">
                <a:latin typeface="Arial" panose="020B0604020202020204" pitchFamily="34" charset="0"/>
              </a:rPr>
              <a:t>经销商严格按照厂家技术规范执行售前检查，</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2.</a:t>
            </a:r>
            <a:r>
              <a:rPr lang="zh-CN" altLang="en-US" sz="1800" dirty="0">
                <a:latin typeface="Arial" panose="020B0604020202020204" pitchFamily="34" charset="0"/>
              </a:rPr>
              <a:t>每项检查合格后方能在相应栏目内标注合格标记，</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3.</a:t>
            </a:r>
            <a:r>
              <a:rPr lang="zh-CN" altLang="en-US" sz="1800" dirty="0">
                <a:latin typeface="Arial" panose="020B0604020202020204" pitchFamily="34" charset="0"/>
              </a:rPr>
              <a:t>车型代码应按合格证上的内容填写，</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4.</a:t>
            </a:r>
            <a:r>
              <a:rPr lang="zh-CN" altLang="en-US" sz="1800" dirty="0">
                <a:latin typeface="Arial" panose="020B0604020202020204" pitchFamily="34" charset="0"/>
              </a:rPr>
              <a:t>底盘号应为</a:t>
            </a:r>
            <a:r>
              <a:rPr lang="en-US" altLang="zh-CN" sz="1800" dirty="0">
                <a:latin typeface="Arial" panose="020B0604020202020204" pitchFamily="34" charset="0"/>
              </a:rPr>
              <a:t>17</a:t>
            </a:r>
            <a:r>
              <a:rPr lang="zh-CN" altLang="en-US" sz="1800" dirty="0">
                <a:latin typeface="Arial" panose="020B0604020202020204" pitchFamily="34" charset="0"/>
              </a:rPr>
              <a:t>位底盘号的后</a:t>
            </a:r>
            <a:r>
              <a:rPr lang="en-US" altLang="zh-CN" sz="1800" dirty="0">
                <a:latin typeface="Arial" panose="020B0604020202020204" pitchFamily="34" charset="0"/>
              </a:rPr>
              <a:t>8</a:t>
            </a:r>
            <a:r>
              <a:rPr lang="zh-CN" altLang="en-US" sz="1800" dirty="0">
                <a:latin typeface="Arial" panose="020B0604020202020204" pitchFamily="34" charset="0"/>
              </a:rPr>
              <a:t>位，</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5.</a:t>
            </a:r>
            <a:r>
              <a:rPr lang="zh-CN" altLang="en-US" sz="1800" dirty="0">
                <a:latin typeface="Arial" panose="020B0604020202020204" pitchFamily="34" charset="0"/>
              </a:rPr>
              <a:t>发动机号为</a:t>
            </a:r>
            <a:r>
              <a:rPr lang="en-US" altLang="zh-CN" sz="1800" dirty="0">
                <a:latin typeface="Arial" panose="020B0604020202020204" pitchFamily="34" charset="0"/>
              </a:rPr>
              <a:t>9</a:t>
            </a:r>
            <a:r>
              <a:rPr lang="zh-CN" altLang="en-US" sz="1800" dirty="0">
                <a:latin typeface="Arial" panose="020B0604020202020204" pitchFamily="34" charset="0"/>
              </a:rPr>
              <a:t>位发动机号，</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6.</a:t>
            </a:r>
            <a:r>
              <a:rPr lang="zh-CN" altLang="en-US" sz="1800" dirty="0">
                <a:latin typeface="Arial" panose="020B0604020202020204" pitchFamily="34" charset="0"/>
              </a:rPr>
              <a:t>若存在质量问题，经销商须按相关规定排除质量问题。</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1</a:t>
            </a:r>
            <a:r>
              <a:rPr lang="zh-CN" altLang="en-US" sz="1800" dirty="0">
                <a:latin typeface="Arial" panose="020B0604020202020204" pitchFamily="34" charset="0"/>
              </a:rPr>
              <a:t>、填写随车附件内容，</a:t>
            </a:r>
            <a:endParaRPr lang="zh-CN" altLang="zh-CN" sz="1800" dirty="0">
              <a:latin typeface="Arial" panose="020B0604020202020204" pitchFamily="34" charset="0"/>
            </a:endParaRPr>
          </a:p>
        </p:txBody>
      </p:sp>
      <p:pic>
        <p:nvPicPr>
          <p:cNvPr id="5123" name="Picture 2"/>
          <p:cNvPicPr>
            <a:picLocks noChangeAspect="1"/>
          </p:cNvPicPr>
          <p:nvPr/>
        </p:nvPicPr>
        <p:blipFill>
          <a:blip r:embed="rId1"/>
          <a:stretch>
            <a:fillRect/>
          </a:stretch>
        </p:blipFill>
        <p:spPr>
          <a:xfrm>
            <a:off x="958850" y="3917950"/>
            <a:ext cx="7588250" cy="7032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2</a:t>
            </a:r>
            <a:r>
              <a:rPr lang="zh-CN" altLang="en-US" sz="1800" dirty="0">
                <a:latin typeface="Arial" panose="020B0604020202020204" pitchFamily="34" charset="0"/>
              </a:rPr>
              <a:t>、填写车身外观内容，</a:t>
            </a:r>
            <a:endParaRPr lang="zh-CN" altLang="zh-CN" sz="1800" dirty="0">
              <a:latin typeface="Arial" panose="020B0604020202020204" pitchFamily="34" charset="0"/>
            </a:endParaRPr>
          </a:p>
        </p:txBody>
      </p:sp>
      <p:pic>
        <p:nvPicPr>
          <p:cNvPr id="6147" name="Picture 2"/>
          <p:cNvPicPr>
            <a:picLocks noChangeAspect="1"/>
          </p:cNvPicPr>
          <p:nvPr/>
        </p:nvPicPr>
        <p:blipFill>
          <a:blip r:embed="rId1"/>
          <a:stretch>
            <a:fillRect/>
          </a:stretch>
        </p:blipFill>
        <p:spPr>
          <a:xfrm>
            <a:off x="1062038" y="3759200"/>
            <a:ext cx="7742237" cy="17399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3</a:t>
            </a:r>
            <a:r>
              <a:rPr lang="zh-CN" altLang="en-US" sz="1800" dirty="0">
                <a:latin typeface="Arial" panose="020B0604020202020204" pitchFamily="34" charset="0"/>
              </a:rPr>
              <a:t>、填写发动机舱内容，</a:t>
            </a:r>
            <a:endParaRPr lang="zh-CN" altLang="zh-CN" sz="1800" dirty="0">
              <a:latin typeface="Arial" panose="020B0604020202020204" pitchFamily="34" charset="0"/>
            </a:endParaRPr>
          </a:p>
        </p:txBody>
      </p:sp>
      <p:pic>
        <p:nvPicPr>
          <p:cNvPr id="7171" name="Picture 2"/>
          <p:cNvPicPr>
            <a:picLocks noChangeAspect="1"/>
          </p:cNvPicPr>
          <p:nvPr/>
        </p:nvPicPr>
        <p:blipFill>
          <a:blip r:embed="rId1"/>
          <a:stretch>
            <a:fillRect/>
          </a:stretch>
        </p:blipFill>
        <p:spPr>
          <a:xfrm>
            <a:off x="1062038" y="3827463"/>
            <a:ext cx="7551737" cy="1746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4</a:t>
            </a:r>
            <a:r>
              <a:rPr lang="zh-CN" altLang="en-US" sz="1800" dirty="0">
                <a:latin typeface="Arial" panose="020B0604020202020204" pitchFamily="34" charset="0"/>
              </a:rPr>
              <a:t>、填写车身内部内容，</a:t>
            </a:r>
            <a:endParaRPr lang="zh-CN" altLang="zh-CN" sz="1800" dirty="0">
              <a:latin typeface="Arial" panose="020B0604020202020204" pitchFamily="34" charset="0"/>
            </a:endParaRPr>
          </a:p>
        </p:txBody>
      </p:sp>
      <p:pic>
        <p:nvPicPr>
          <p:cNvPr id="8195" name="Picture 3" descr="C:\Users\Administrator\Desktop\IX}Q8WSA42__4`~L4%{Q%J7.png"/>
          <p:cNvPicPr>
            <a:picLocks noChangeAspect="1"/>
          </p:cNvPicPr>
          <p:nvPr/>
        </p:nvPicPr>
        <p:blipFill>
          <a:blip r:embed="rId1"/>
          <a:stretch>
            <a:fillRect/>
          </a:stretch>
        </p:blipFill>
        <p:spPr>
          <a:xfrm>
            <a:off x="1293813" y="3627438"/>
            <a:ext cx="6642100" cy="2660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5</a:t>
            </a:r>
            <a:r>
              <a:rPr lang="zh-CN" altLang="en-US" sz="1800" dirty="0">
                <a:latin typeface="Arial" panose="020B0604020202020204" pitchFamily="34" charset="0"/>
              </a:rPr>
              <a:t>、填写车身底部内容，</a:t>
            </a:r>
            <a:endParaRPr lang="zh-CN" altLang="zh-CN" sz="1800" dirty="0">
              <a:latin typeface="Arial" panose="020B0604020202020204" pitchFamily="34" charset="0"/>
            </a:endParaRPr>
          </a:p>
        </p:txBody>
      </p:sp>
      <p:pic>
        <p:nvPicPr>
          <p:cNvPr id="9219" name="Picture 2"/>
          <p:cNvPicPr>
            <a:picLocks noChangeAspect="1"/>
          </p:cNvPicPr>
          <p:nvPr/>
        </p:nvPicPr>
        <p:blipFill>
          <a:blip r:embed="rId1"/>
          <a:stretch>
            <a:fillRect/>
          </a:stretch>
        </p:blipFill>
        <p:spPr>
          <a:xfrm>
            <a:off x="1062038" y="4010025"/>
            <a:ext cx="7564437" cy="11636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380287" cy="16557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b="1" dirty="0">
                <a:latin typeface="Arial" panose="020B0604020202020204" pitchFamily="34" charset="0"/>
              </a:rPr>
              <a:t>填写售前检查卡（</a:t>
            </a:r>
            <a:r>
              <a:rPr lang="en-US" altLang="zh-CN" sz="1800" b="1" dirty="0">
                <a:latin typeface="Arial" panose="020B0604020202020204" pitchFamily="34" charset="0"/>
              </a:rPr>
              <a:t>PDI</a:t>
            </a:r>
            <a:r>
              <a:rPr lang="zh-CN" altLang="en-US" sz="1800" b="1" dirty="0">
                <a:latin typeface="Arial" panose="020B0604020202020204" pitchFamily="34" charset="0"/>
              </a:rPr>
              <a:t>）</a:t>
            </a:r>
            <a:endParaRPr lang="en-US" altLang="zh-CN" sz="1800" b="1" dirty="0">
              <a:latin typeface="Arial" panose="020B0604020202020204" pitchFamily="34" charset="0"/>
            </a:endParaRPr>
          </a:p>
          <a:p>
            <a:pPr>
              <a:lnSpc>
                <a:spcPct val="150000"/>
              </a:lnSpc>
            </a:pPr>
            <a:r>
              <a:rPr lang="en-US" altLang="zh-CN" sz="1800" dirty="0">
                <a:latin typeface="Arial" panose="020B0604020202020204" pitchFamily="34" charset="0"/>
              </a:rPr>
              <a:t> 6</a:t>
            </a:r>
            <a:r>
              <a:rPr lang="zh-CN" altLang="en-US" sz="1800" dirty="0">
                <a:latin typeface="Arial" panose="020B0604020202020204" pitchFamily="34" charset="0"/>
              </a:rPr>
              <a:t>、填写其他内容，</a:t>
            </a:r>
            <a:endParaRPr lang="zh-CN" altLang="zh-CN" sz="1800" dirty="0">
              <a:latin typeface="Arial" panose="020B0604020202020204" pitchFamily="34" charset="0"/>
            </a:endParaRPr>
          </a:p>
        </p:txBody>
      </p:sp>
      <p:pic>
        <p:nvPicPr>
          <p:cNvPr id="10243" name="Picture 2"/>
          <p:cNvPicPr>
            <a:picLocks noChangeAspect="1"/>
          </p:cNvPicPr>
          <p:nvPr/>
        </p:nvPicPr>
        <p:blipFill>
          <a:blip r:embed="rId1"/>
          <a:stretch>
            <a:fillRect/>
          </a:stretch>
        </p:blipFill>
        <p:spPr>
          <a:xfrm>
            <a:off x="1062038" y="3803650"/>
            <a:ext cx="7654925" cy="14954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圆角矩形 18"/>
          <p:cNvSpPr/>
          <p:nvPr/>
        </p:nvSpPr>
        <p:spPr bwMode="auto">
          <a:xfrm>
            <a:off x="6643702" y="3786190"/>
            <a:ext cx="571504" cy="571504"/>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4" name="圆角矩形 13"/>
          <p:cNvSpPr/>
          <p:nvPr/>
        </p:nvSpPr>
        <p:spPr bwMode="auto">
          <a:xfrm>
            <a:off x="5286380" y="2357430"/>
            <a:ext cx="357190" cy="357190"/>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3" name="圆角矩形 12"/>
          <p:cNvSpPr/>
          <p:nvPr/>
        </p:nvSpPr>
        <p:spPr bwMode="auto">
          <a:xfrm>
            <a:off x="7000892" y="2428868"/>
            <a:ext cx="500066" cy="500066"/>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0" name="圆角矩形 9"/>
          <p:cNvSpPr/>
          <p:nvPr/>
        </p:nvSpPr>
        <p:spPr bwMode="auto">
          <a:xfrm>
            <a:off x="4071934" y="2714620"/>
            <a:ext cx="285752" cy="285752"/>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5" name="圆角矩形 4"/>
          <p:cNvSpPr/>
          <p:nvPr/>
        </p:nvSpPr>
        <p:spPr bwMode="auto">
          <a:xfrm>
            <a:off x="2857488" y="2000240"/>
            <a:ext cx="357190" cy="357190"/>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2" name="标题 1"/>
          <p:cNvSpPr>
            <a:spLocks noGrp="1"/>
          </p:cNvSpPr>
          <p:nvPr>
            <p:ph type="ctrTitle"/>
          </p:nvPr>
        </p:nvSpPr>
        <p:spPr bwMode="auto">
          <a:xfrm>
            <a:off x="2643174" y="2928934"/>
            <a:ext cx="4286281" cy="1109766"/>
          </a:xfrm>
          <a:prstGeom prst="round2DiagRect">
            <a:avLst>
              <a:gd name="adj1" fmla="val 31773"/>
              <a:gd name="adj2" fmla="val 0"/>
            </a:avLst>
          </a:prstGeom>
          <a:gradFill flip="none" rotWithShape="1">
            <a:gsLst>
              <a:gs pos="0">
                <a:schemeClr val="bg1">
                  <a:lumMod val="85000"/>
                </a:schemeClr>
              </a:gs>
              <a:gs pos="33000">
                <a:schemeClr val="bg1"/>
              </a:gs>
            </a:gsLst>
            <a:lin ang="8100000" scaled="1"/>
            <a:tileRect/>
          </a:gradFill>
          <a:ln w="50800" cmpd="sng">
            <a:gradFill flip="none" rotWithShape="1">
              <a:gsLst>
                <a:gs pos="0">
                  <a:schemeClr val="bg1">
                    <a:lumMod val="85000"/>
                  </a:schemeClr>
                </a:gs>
                <a:gs pos="50000">
                  <a:schemeClr val="bg1"/>
                </a:gs>
              </a:gsLst>
              <a:lin ang="0" scaled="1"/>
              <a:tileRect/>
            </a:gradFill>
            <a:prstDash val="solid"/>
            <a:miter lim="800000"/>
          </a:ln>
          <a:effectLst>
            <a:outerShdw blurRad="431800" dist="114300" dir="7200000" sx="102000" sy="102000" algn="tr" rotWithShape="0">
              <a:prstClr val="black">
                <a:alpha val="40000"/>
              </a:prstClr>
            </a:outerShdw>
          </a:effectLst>
          <a:scene3d>
            <a:camera prst="orthographicFront"/>
            <a:lightRig rig="balanced" dir="t"/>
          </a:scene3d>
          <a:sp3d prstMaterial="plastic"/>
        </p:spPr>
        <p:txBody>
          <a:bodyPr vert="horz" wrap="square" lIns="91440" tIns="45720" rIns="91440" bIns="45720" numCol="1" rtlCol="0" anchor="ctr" anchorCtr="0" compatLnSpc="1">
            <a:normAutofit/>
          </a:bodyPr>
          <a:lstStyle/>
          <a:p>
            <a:pPr marL="914400" marR="0" lvl="0" indent="-914400" algn="ctr" defTabSz="0" rtl="0" eaLnBrk="1" fontAlgn="auto" latinLnBrk="0" hangingPunct="1">
              <a:lnSpc>
                <a:spcPct val="90000"/>
              </a:lnSpc>
              <a:spcBef>
                <a:spcPct val="0"/>
              </a:spcBef>
              <a:spcAft>
                <a:spcPts val="0"/>
              </a:spcAft>
              <a:buClrTx/>
              <a:buSzTx/>
              <a:buFontTx/>
              <a:buNone/>
              <a:defRPr/>
            </a:pPr>
            <a:r>
              <a:rPr kumimoji="0" lang="en-US" altLang="zh-CN" sz="4400" b="0" i="0" u="none" strike="noStrike" kern="0" cap="none" spc="0" normalizeH="0" baseline="0" noProof="0" dirty="0" smtClean="0">
                <a:ln>
                  <a:noFill/>
                </a:ln>
                <a:solidFill>
                  <a:schemeClr val="tx1"/>
                </a:solidFill>
                <a:effectLst/>
                <a:uLnTx/>
                <a:uFillTx/>
                <a:latin typeface="Arial Black" panose="020B0A04020102020204" pitchFamily="34" charset="0"/>
                <a:ea typeface="+mj-ea"/>
                <a:cs typeface="+mj-cs"/>
                <a:sym typeface="Calibri Light" panose="020F0302020204030204" pitchFamily="34" charset="0"/>
              </a:rPr>
              <a:t>THANKS</a:t>
            </a:r>
            <a:endParaRPr kumimoji="0" lang="zh-CN" altLang="en-US" sz="4400" b="0" i="0" u="none" strike="noStrike" kern="0" cap="none" spc="0" normalizeH="0" baseline="0" noProof="0" dirty="0">
              <a:ln>
                <a:noFill/>
              </a:ln>
              <a:solidFill>
                <a:schemeClr val="tx1"/>
              </a:solidFill>
              <a:effectLst/>
              <a:uLnTx/>
              <a:uFillTx/>
              <a:latin typeface="Arial Black" panose="020B0A04020102020204" pitchFamily="34" charset="0"/>
              <a:ea typeface="+mj-ea"/>
              <a:cs typeface="+mj-cs"/>
              <a:sym typeface="Calibri Light" panose="020F0302020204030204" pitchFamily="34" charset="0"/>
            </a:endParaRPr>
          </a:p>
        </p:txBody>
      </p:sp>
      <p:sp>
        <p:nvSpPr>
          <p:cNvPr id="9" name="圆角矩形 8"/>
          <p:cNvSpPr/>
          <p:nvPr/>
        </p:nvSpPr>
        <p:spPr bwMode="auto">
          <a:xfrm>
            <a:off x="1857356" y="2714620"/>
            <a:ext cx="285752" cy="285752"/>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1" name="圆角矩形 10"/>
          <p:cNvSpPr/>
          <p:nvPr/>
        </p:nvSpPr>
        <p:spPr bwMode="auto">
          <a:xfrm>
            <a:off x="1500166" y="3357562"/>
            <a:ext cx="500066" cy="500066"/>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2" name="圆角矩形 11"/>
          <p:cNvSpPr/>
          <p:nvPr/>
        </p:nvSpPr>
        <p:spPr bwMode="auto">
          <a:xfrm>
            <a:off x="6786578" y="2786058"/>
            <a:ext cx="285752" cy="285752"/>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5" name="圆角矩形 14"/>
          <p:cNvSpPr/>
          <p:nvPr/>
        </p:nvSpPr>
        <p:spPr bwMode="auto">
          <a:xfrm>
            <a:off x="2143108" y="4143380"/>
            <a:ext cx="428628" cy="428628"/>
          </a:xfrm>
          <a:prstGeom prst="roundRect">
            <a:avLst>
              <a:gd name="adj" fmla="val 6712"/>
            </a:avLst>
          </a:prstGeom>
          <a:gradFill flip="none" rotWithShape="1">
            <a:gsLst>
              <a:gs pos="0">
                <a:srgbClr val="00B050"/>
              </a:gs>
              <a:gs pos="100000">
                <a:srgbClr val="33CC33"/>
              </a:gs>
            </a:gsLst>
            <a:lin ang="8100000" scaled="1"/>
            <a:tileRect/>
          </a:gra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7" name="圆角矩形 16"/>
          <p:cNvSpPr/>
          <p:nvPr/>
        </p:nvSpPr>
        <p:spPr bwMode="auto">
          <a:xfrm>
            <a:off x="4286248" y="4143380"/>
            <a:ext cx="571504" cy="571504"/>
          </a:xfrm>
          <a:prstGeom prst="roundRect">
            <a:avLst>
              <a:gd name="adj" fmla="val 6712"/>
            </a:avLst>
          </a:prstGeom>
          <a:gradFill flip="none" rotWithShape="1">
            <a:gsLst>
              <a:gs pos="0">
                <a:srgbClr val="C00000"/>
              </a:gs>
              <a:gs pos="100000">
                <a:srgbClr val="FE978C"/>
              </a:gs>
            </a:gsLst>
            <a:lin ang="8100000" scaled="1"/>
            <a:tileRect/>
          </a:gradFill>
          <a:ln w="9525" cap="flat" cmpd="sng" algn="ctr">
            <a:gradFill flip="none" rotWithShape="1">
              <a:gsLst>
                <a:gs pos="0">
                  <a:srgbClr val="C00000"/>
                </a:gs>
                <a:gs pos="50000">
                  <a:srgbClr val="FF3300"/>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8" name="圆角矩形 17"/>
          <p:cNvSpPr/>
          <p:nvPr/>
        </p:nvSpPr>
        <p:spPr bwMode="auto">
          <a:xfrm>
            <a:off x="6000760" y="4143380"/>
            <a:ext cx="285752" cy="285752"/>
          </a:xfrm>
          <a:prstGeom prst="roundRect">
            <a:avLst>
              <a:gd name="adj" fmla="val 6712"/>
            </a:avLst>
          </a:prstGeom>
          <a:gradFill flip="none" rotWithShape="1">
            <a:gsLst>
              <a:gs pos="0">
                <a:srgbClr val="0070C0"/>
              </a:gs>
              <a:gs pos="100000">
                <a:srgbClr val="00B0F0"/>
              </a:gs>
            </a:gsLst>
            <a:lin ang="8100000" scaled="1"/>
            <a:tileRect/>
          </a:gra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lIns="79200" tIns="39600" rIns="79200" bIns="39600" anchor="ctr"/>
          <a:lstStyle/>
          <a:p>
            <a:pPr marL="0" marR="0" lvl="0" indent="0" algn="ctr" defTabSz="802005"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2"/>
          <p:cNvSpPr>
            <a:spLocks noGrp="1"/>
          </p:cNvSpPr>
          <p:nvPr/>
        </p:nvSpPr>
        <p:spPr>
          <a:xfrm>
            <a:off x="6457950" y="6356350"/>
            <a:ext cx="2057400" cy="365125"/>
          </a:xfrm>
          <a:prstGeom prst="rect">
            <a:avLst/>
          </a:prstGeom>
          <a:noFill/>
          <a:ln w="9525">
            <a:noFill/>
          </a:ln>
        </p:spPr>
        <p:txBody>
          <a:bodyPr/>
          <a:p>
            <a:pPr eaLnBrk="1" hangingPunct="1"/>
            <a:fld id="{9A0DB2DC-4C9A-4742-B13C-FB6460FD3503}" type="slidenum">
              <a:rPr lang="zh-CN" altLang="en-US" sz="1200" dirty="0">
                <a:solidFill>
                  <a:srgbClr val="898989"/>
                </a:solidFill>
                <a:latin typeface="Arial" panose="020B0604020202020204" pitchFamily="34" charset="0"/>
                <a:sym typeface="Calibri" panose="020F0502020204030204" pitchFamily="34" charset="0"/>
              </a:rPr>
            </a:fld>
            <a:endParaRPr lang="zh-CN" altLang="en-US" sz="1200" dirty="0">
              <a:solidFill>
                <a:srgbClr val="898989"/>
              </a:solidFill>
              <a:latin typeface="Arial" panose="020B0604020202020204" pitchFamily="34" charset="0"/>
              <a:sym typeface="Calibri" panose="020F0502020204030204" pitchFamily="34" charset="0"/>
            </a:endParaRPr>
          </a:p>
        </p:txBody>
      </p:sp>
      <p:sp>
        <p:nvSpPr>
          <p:cNvPr id="4099" name="Text Box 20"/>
          <p:cNvSpPr/>
          <p:nvPr/>
        </p:nvSpPr>
        <p:spPr>
          <a:xfrm>
            <a:off x="1243013" y="298450"/>
            <a:ext cx="2032000" cy="647700"/>
          </a:xfrm>
          <a:prstGeom prst="rect">
            <a:avLst/>
          </a:prstGeom>
          <a:noFill/>
          <a:ln w="9525">
            <a:noFill/>
          </a:ln>
        </p:spPr>
        <p:txBody>
          <a:bodyPr wrap="none">
            <a:spAutoFit/>
          </a:bodyPr>
          <a:p>
            <a:pPr eaLnBrk="1" hangingPunct="1"/>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sym typeface="Calibri" panose="020F0502020204030204" pitchFamily="34" charset="0"/>
            </a:endParaRPr>
          </a:p>
        </p:txBody>
      </p:sp>
      <p:sp>
        <p:nvSpPr>
          <p:cNvPr id="4100" name="矩形 1"/>
          <p:cNvSpPr/>
          <p:nvPr/>
        </p:nvSpPr>
        <p:spPr>
          <a:xfrm>
            <a:off x="660400" y="2239963"/>
            <a:ext cx="1957388" cy="1441450"/>
          </a:xfrm>
          <a:prstGeom prst="rect">
            <a:avLst/>
          </a:prstGeom>
          <a:gradFill rotWithShape="1">
            <a:gsLst>
              <a:gs pos="0">
                <a:srgbClr val="2D5D97">
                  <a:alpha val="100000"/>
                </a:srgbClr>
              </a:gs>
              <a:gs pos="79999">
                <a:srgbClr val="3C7AC5">
                  <a:alpha val="100000"/>
                </a:srgbClr>
              </a:gs>
              <a:gs pos="100000">
                <a:srgbClr val="397BC9">
                  <a:alpha val="100000"/>
                </a:srgbClr>
              </a:gs>
            </a:gsLst>
            <a:lin ang="16200000" scaled="1"/>
            <a:tileRect/>
          </a:gradFill>
          <a:ln w="9525" cap="flat" cmpd="sng">
            <a:solidFill>
              <a:schemeClr val="accent1"/>
            </a:solidFill>
            <a:prstDash val="solid"/>
            <a:bevel/>
            <a:headEnd type="none" w="med" len="med"/>
            <a:tailEnd type="none" w="med" len="med"/>
          </a:ln>
        </p:spPr>
        <p:txBody>
          <a:bodyPr anchor="ctr" anchorCtr="0"/>
          <a:p>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rPr>
              <a:t>车身外观检查</a:t>
            </a:r>
            <a:endParaRPr lang="zh-CN" altLang="zh-CN" b="1" dirty="0">
              <a:solidFill>
                <a:schemeClr val="bg1"/>
              </a:solidFill>
              <a:latin typeface="微软雅黑" panose="020B0503020204020204" pitchFamily="34" charset="-122"/>
              <a:ea typeface="微软雅黑" panose="020B0503020204020204" pitchFamily="34" charset="-122"/>
            </a:endParaRPr>
          </a:p>
        </p:txBody>
      </p:sp>
      <p:sp>
        <p:nvSpPr>
          <p:cNvPr id="4101" name="矩形 19"/>
          <p:cNvSpPr/>
          <p:nvPr/>
        </p:nvSpPr>
        <p:spPr>
          <a:xfrm>
            <a:off x="2617788" y="4484688"/>
            <a:ext cx="1957387" cy="1441450"/>
          </a:xfrm>
          <a:prstGeom prst="rect">
            <a:avLst/>
          </a:prstGeom>
          <a:solidFill>
            <a:srgbClr val="CC660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rPr>
              <a:t>行李箱检查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矩形 20"/>
          <p:cNvSpPr/>
          <p:nvPr/>
        </p:nvSpPr>
        <p:spPr>
          <a:xfrm>
            <a:off x="5103813" y="2422525"/>
            <a:ext cx="1958975" cy="1441450"/>
          </a:xfrm>
          <a:prstGeom prst="rect">
            <a:avLst/>
          </a:prstGeom>
          <a:solidFill>
            <a:srgbClr val="278B3A"/>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rPr>
              <a:t>车轮的检查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矩形 19"/>
          <p:cNvSpPr/>
          <p:nvPr/>
        </p:nvSpPr>
        <p:spPr>
          <a:xfrm>
            <a:off x="6457950" y="4584700"/>
            <a:ext cx="1957388" cy="1441450"/>
          </a:xfrm>
          <a:prstGeom prst="rect">
            <a:avLst/>
          </a:prstGeom>
          <a:solidFill>
            <a:srgbClr val="00206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rPr>
              <a:t>车轮螺栓的检查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1446212"/>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2-2-1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车身漆面及外饰件的检查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车身外饰件</a:t>
            </a:r>
            <a:endParaRPr lang="zh-CN" altLang="en-US" dirty="0">
              <a:latin typeface="Arial" panose="020B0604020202020204" pitchFamily="34" charset="0"/>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890588" y="2119313"/>
            <a:ext cx="7321550" cy="27606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dirty="0">
                <a:latin typeface="Arial" panose="020B0604020202020204" pitchFamily="34" charset="0"/>
              </a:rPr>
              <a:t>内容：</a:t>
            </a:r>
            <a:endParaRPr lang="en-US" altLang="zh-CN" dirty="0">
              <a:latin typeface="Arial" panose="020B0604020202020204" pitchFamily="34" charset="0"/>
            </a:endParaRPr>
          </a:p>
          <a:p>
            <a:pPr>
              <a:lnSpc>
                <a:spcPct val="150000"/>
              </a:lnSpc>
            </a:pPr>
            <a:r>
              <a:rPr lang="en-US" altLang="zh-CN" dirty="0">
                <a:latin typeface="Arial" panose="020B0604020202020204" pitchFamily="34" charset="0"/>
              </a:rPr>
              <a:t>           </a:t>
            </a:r>
            <a:r>
              <a:rPr lang="zh-CN" altLang="zh-CN" dirty="0">
                <a:latin typeface="Arial" panose="020B0604020202020204" pitchFamily="34" charset="0"/>
              </a:rPr>
              <a:t>车身外饰件主要包括有前后保险杠、车门、翼子板、车顶、发动机盖、行李箱盖等。</a:t>
            </a: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6" name="圆角矩形 1"/>
          <p:cNvSpPr/>
          <p:nvPr/>
        </p:nvSpPr>
        <p:spPr>
          <a:xfrm>
            <a:off x="976313" y="1863725"/>
            <a:ext cx="6911975" cy="17605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前后保险杠：汽车保险杠是吸收和缓和外界冲击力、防护车身前后部的安全装置。</a:t>
            </a:r>
            <a:endParaRPr lang="zh-CN" altLang="zh-CN" dirty="0">
              <a:latin typeface="Arial" panose="020B0604020202020204" pitchFamily="34" charset="0"/>
            </a:endParaRPr>
          </a:p>
        </p:txBody>
      </p:sp>
      <p:grpSp>
        <p:nvGrpSpPr>
          <p:cNvPr id="6148" name="组合 23"/>
          <p:cNvGrpSpPr/>
          <p:nvPr/>
        </p:nvGrpSpPr>
        <p:grpSpPr>
          <a:xfrm>
            <a:off x="1136650" y="4133850"/>
            <a:ext cx="6751638" cy="1712913"/>
            <a:chOff x="0" y="0"/>
            <a:chExt cx="5830432" cy="1186004"/>
          </a:xfrm>
        </p:grpSpPr>
        <p:pic>
          <p:nvPicPr>
            <p:cNvPr id="6149" name="图片 21" descr="C:\Users\Administrator\Desktop\11.jpg"/>
            <p:cNvPicPr>
              <a:picLocks noChangeAspect="1"/>
            </p:cNvPicPr>
            <p:nvPr/>
          </p:nvPicPr>
          <p:blipFill>
            <a:blip r:embed="rId1"/>
            <a:stretch>
              <a:fillRect/>
            </a:stretch>
          </p:blipFill>
          <p:spPr>
            <a:xfrm>
              <a:off x="0" y="36214"/>
              <a:ext cx="2960483" cy="1149790"/>
            </a:xfrm>
            <a:prstGeom prst="rect">
              <a:avLst/>
            </a:prstGeom>
            <a:noFill/>
            <a:ln w="9525">
              <a:noFill/>
            </a:ln>
          </p:spPr>
        </p:pic>
        <p:pic>
          <p:nvPicPr>
            <p:cNvPr id="6150" name="图片 20" descr="C:\Users\Administrator\Desktop\22.jpg"/>
            <p:cNvPicPr>
              <a:picLocks noChangeAspect="1"/>
            </p:cNvPicPr>
            <p:nvPr/>
          </p:nvPicPr>
          <p:blipFill>
            <a:blip r:embed="rId2"/>
            <a:stretch>
              <a:fillRect/>
            </a:stretch>
          </p:blipFill>
          <p:spPr>
            <a:xfrm>
              <a:off x="3105339" y="0"/>
              <a:ext cx="2725093" cy="1186004"/>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6877050" cy="18335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车门：车门是为驾驶员和乘客提供出入车辆的通道，并隔绝车外干扰，在一定程度上减轻侧面撞击，保护乘员。汽车的美观也与车门的造型有关。</a:t>
            </a:r>
            <a:endParaRPr lang="zh-CN" altLang="zh-CN" dirty="0">
              <a:latin typeface="Arial" panose="020B0604020202020204" pitchFamily="34" charset="0"/>
            </a:endParaRPr>
          </a:p>
        </p:txBody>
      </p:sp>
      <p:grpSp>
        <p:nvGrpSpPr>
          <p:cNvPr id="7172" name="组合 28"/>
          <p:cNvGrpSpPr/>
          <p:nvPr/>
        </p:nvGrpSpPr>
        <p:grpSpPr>
          <a:xfrm>
            <a:off x="1257300" y="3768725"/>
            <a:ext cx="5930900" cy="2392363"/>
            <a:chOff x="0" y="0"/>
            <a:chExt cx="4744016" cy="2100404"/>
          </a:xfrm>
        </p:grpSpPr>
        <p:pic>
          <p:nvPicPr>
            <p:cNvPr id="7173" name="图片 26" descr="C:\Users\Administrator\Desktop\44.jpg"/>
            <p:cNvPicPr>
              <a:picLocks noChangeAspect="1"/>
            </p:cNvPicPr>
            <p:nvPr/>
          </p:nvPicPr>
          <p:blipFill>
            <a:blip r:embed="rId1"/>
            <a:stretch>
              <a:fillRect/>
            </a:stretch>
          </p:blipFill>
          <p:spPr>
            <a:xfrm>
              <a:off x="0" y="0"/>
              <a:ext cx="2254313" cy="2100404"/>
            </a:xfrm>
            <a:prstGeom prst="rect">
              <a:avLst/>
            </a:prstGeom>
            <a:noFill/>
            <a:ln w="9525">
              <a:noFill/>
            </a:ln>
          </p:spPr>
        </p:pic>
        <p:pic>
          <p:nvPicPr>
            <p:cNvPr id="7174" name="图片 27" descr="C:\Users\Administrator\Desktop\33.jpg"/>
            <p:cNvPicPr>
              <a:picLocks noChangeAspect="1"/>
            </p:cNvPicPr>
            <p:nvPr/>
          </p:nvPicPr>
          <p:blipFill>
            <a:blip r:embed="rId2"/>
            <a:stretch>
              <a:fillRect/>
            </a:stretch>
          </p:blipFill>
          <p:spPr>
            <a:xfrm>
              <a:off x="2679826" y="0"/>
              <a:ext cx="2064190" cy="1955548"/>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灯片编号占位符 2"/>
          <p:cNvSpPr>
            <a:spLocks noGrp="1"/>
          </p:cNvSpPr>
          <p:nvPr/>
        </p:nvSpPr>
        <p:spPr>
          <a:xfrm>
            <a:off x="6457950" y="6356350"/>
            <a:ext cx="2057400" cy="365125"/>
          </a:xfrm>
          <a:prstGeom prst="rect">
            <a:avLst/>
          </a:prstGeom>
          <a:noFill/>
          <a:ln w="9525">
            <a:noFill/>
          </a:ln>
        </p:spPr>
        <p:txBody>
          <a:bodyPr/>
          <a:p>
            <a:pPr eaLnBrk="1" hangingPunct="1"/>
            <a:fld id="{9A0DB2DC-4C9A-4742-B13C-FB6460FD3503}" type="slidenum">
              <a:rPr lang="zh-CN" altLang="en-US" sz="1200" dirty="0">
                <a:solidFill>
                  <a:srgbClr val="898989"/>
                </a:solidFill>
                <a:latin typeface="Arial" panose="020B0604020202020204" pitchFamily="34" charset="0"/>
                <a:sym typeface="Calibri" panose="020F0502020204030204" pitchFamily="34" charset="0"/>
              </a:rPr>
            </a:fld>
            <a:endParaRPr lang="zh-CN" altLang="en-US" sz="1200" dirty="0">
              <a:solidFill>
                <a:srgbClr val="898989"/>
              </a:solidFill>
              <a:latin typeface="Arial" panose="020B0604020202020204" pitchFamily="34" charset="0"/>
              <a:sym typeface="Calibri" panose="020F0502020204030204" pitchFamily="34" charset="0"/>
            </a:endParaRPr>
          </a:p>
        </p:txBody>
      </p:sp>
      <p:sp>
        <p:nvSpPr>
          <p:cNvPr id="4099" name="Text Box 20"/>
          <p:cNvSpPr/>
          <p:nvPr/>
        </p:nvSpPr>
        <p:spPr>
          <a:xfrm>
            <a:off x="1243013" y="298450"/>
            <a:ext cx="2032000" cy="647700"/>
          </a:xfrm>
          <a:prstGeom prst="rect">
            <a:avLst/>
          </a:prstGeom>
          <a:noFill/>
          <a:ln w="9525">
            <a:noFill/>
          </a:ln>
        </p:spPr>
        <p:txBody>
          <a:bodyPr wrap="none">
            <a:spAutoFit/>
          </a:bodyPr>
          <a:p>
            <a:pPr eaLnBrk="1" hangingPunct="1"/>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sym typeface="Calibri" panose="020F0502020204030204" pitchFamily="34" charset="0"/>
            </a:endParaRPr>
          </a:p>
        </p:txBody>
      </p:sp>
      <p:sp>
        <p:nvSpPr>
          <p:cNvPr id="4100" name="矩形 1"/>
          <p:cNvSpPr/>
          <p:nvPr/>
        </p:nvSpPr>
        <p:spPr>
          <a:xfrm>
            <a:off x="660400" y="2239963"/>
            <a:ext cx="1957388" cy="1441450"/>
          </a:xfrm>
          <a:prstGeom prst="rect">
            <a:avLst/>
          </a:prstGeom>
          <a:gradFill rotWithShape="1">
            <a:gsLst>
              <a:gs pos="0">
                <a:srgbClr val="2D5D97">
                  <a:alpha val="100000"/>
                </a:srgbClr>
              </a:gs>
              <a:gs pos="79999">
                <a:srgbClr val="3C7AC5">
                  <a:alpha val="100000"/>
                </a:srgbClr>
              </a:gs>
              <a:gs pos="100000">
                <a:srgbClr val="397BC9">
                  <a:alpha val="100000"/>
                </a:srgbClr>
              </a:gs>
            </a:gsLst>
            <a:lin ang="16200000" scaled="1"/>
            <a:tileRect/>
          </a:gradFill>
          <a:ln w="9525" cap="flat" cmpd="sng">
            <a:solidFill>
              <a:schemeClr val="accent1"/>
            </a:solidFill>
            <a:prstDash val="solid"/>
            <a:bevel/>
            <a:headEnd type="none" w="med" len="med"/>
            <a:tailEnd type="none" w="med" len="med"/>
          </a:ln>
        </p:spPr>
        <p:txBody>
          <a:bodyPr anchor="ctr" anchorCtr="0"/>
          <a:p>
            <a:pPr algn="ctr">
              <a:spcBef>
                <a:spcPts val="600"/>
              </a:spcBef>
              <a:spcAft>
                <a:spcPts val="600"/>
              </a:spcAft>
            </a:pP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、车辆识</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spcBef>
                <a:spcPts val="600"/>
              </a:spcBef>
              <a:spcAft>
                <a:spcPts val="600"/>
              </a:spcAft>
            </a:pP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别代号</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1" name="矩形 19"/>
          <p:cNvSpPr/>
          <p:nvPr/>
        </p:nvSpPr>
        <p:spPr>
          <a:xfrm>
            <a:off x="2617788" y="4484688"/>
            <a:ext cx="1957387" cy="1441450"/>
          </a:xfrm>
          <a:prstGeom prst="rect">
            <a:avLst/>
          </a:prstGeom>
          <a:solidFill>
            <a:srgbClr val="CC660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、发动机号</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2" name="矩形 20"/>
          <p:cNvSpPr/>
          <p:nvPr/>
        </p:nvSpPr>
        <p:spPr>
          <a:xfrm>
            <a:off x="5103813" y="2422525"/>
            <a:ext cx="1958975" cy="1441450"/>
          </a:xfrm>
          <a:prstGeom prst="rect">
            <a:avLst/>
          </a:prstGeom>
          <a:solidFill>
            <a:srgbClr val="278B3A"/>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、随车文件</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3" name="矩形 19"/>
          <p:cNvSpPr/>
          <p:nvPr/>
        </p:nvSpPr>
        <p:spPr>
          <a:xfrm>
            <a:off x="6457950" y="4584700"/>
            <a:ext cx="1957388" cy="1441450"/>
          </a:xfrm>
          <a:prstGeom prst="rect">
            <a:avLst/>
          </a:prstGeom>
          <a:solidFill>
            <a:srgbClr val="002060"/>
          </a:solidFill>
          <a:ln w="9525">
            <a:noFill/>
          </a:ln>
        </p:spPr>
        <p:txBody>
          <a:bodyPr anchor="ctr" anchorCtr="0"/>
          <a:p>
            <a:pPr algn="ctr"/>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、车辆上牌</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6877050" cy="265271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翼子板：翼子板是遮盖车轮的车身外板，因旧式车身上该部件形状及位置似鸟翼而得名。</a:t>
            </a:r>
            <a:endParaRPr lang="zh-CN" altLang="zh-CN" dirty="0">
              <a:latin typeface="Arial" panose="020B0604020202020204" pitchFamily="34" charset="0"/>
            </a:endParaRPr>
          </a:p>
          <a:p>
            <a:pPr>
              <a:lnSpc>
                <a:spcPct val="150000"/>
              </a:lnSpc>
            </a:pPr>
            <a:r>
              <a:rPr lang="zh-CN" altLang="zh-CN" dirty="0">
                <a:latin typeface="Arial" panose="020B0604020202020204" pitchFamily="34" charset="0"/>
              </a:rPr>
              <a:t>车顶：主要分敞篷、软顶或硬顶、全景式车顶，甚至还有带玻璃的软顶式车顶棚。</a:t>
            </a: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6877050" cy="17716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发动机盖：发动机盖(又称发动机罩)是最醒目的车身构件，是买车者经常要察看的部件之一。对发动机盖的主要要求是隔热隔音、自身质量轻、刚性强。</a:t>
            </a:r>
            <a:endParaRPr lang="zh-CN" altLang="zh-CN" dirty="0">
              <a:latin typeface="Arial" panose="020B0604020202020204" pitchFamily="34" charset="0"/>
            </a:endParaRPr>
          </a:p>
        </p:txBody>
      </p:sp>
      <p:pic>
        <p:nvPicPr>
          <p:cNvPr id="9220" name="图片 68"/>
          <p:cNvPicPr>
            <a:picLocks noChangeAspect="1"/>
          </p:cNvPicPr>
          <p:nvPr/>
        </p:nvPicPr>
        <p:blipFill>
          <a:blip r:embed="rId1"/>
          <a:stretch>
            <a:fillRect/>
          </a:stretch>
        </p:blipFill>
        <p:spPr>
          <a:xfrm>
            <a:off x="1882775" y="3884613"/>
            <a:ext cx="2798763" cy="21002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10243"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风窗玻璃</a:t>
            </a:r>
            <a:endParaRPr lang="zh-CN" altLang="en-US" dirty="0">
              <a:latin typeface="Arial" panose="020B0604020202020204" pitchFamily="34" charset="0"/>
            </a:endParaRPr>
          </a:p>
        </p:txBody>
      </p:sp>
      <p:sp>
        <p:nvSpPr>
          <p:cNvPr id="10244"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0245"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6877050" cy="1935162"/>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挡风玻璃：现代的挡风玻璃通常是以层压过的安全玻璃所制作，里外各一层弯曲的玻璃，中间夹着一层被层压过的塑胶作为安全上的考量，然后被粘上窗户的框架。</a:t>
            </a:r>
            <a:endParaRPr lang="zh-CN" altLang="zh-CN" dirty="0">
              <a:latin typeface="Arial" panose="020B0604020202020204" pitchFamily="34" charset="0"/>
            </a:endParaRPr>
          </a:p>
        </p:txBody>
      </p:sp>
      <p:grpSp>
        <p:nvGrpSpPr>
          <p:cNvPr id="11268" name="组合 78"/>
          <p:cNvGrpSpPr/>
          <p:nvPr/>
        </p:nvGrpSpPr>
        <p:grpSpPr>
          <a:xfrm>
            <a:off x="1339850" y="4070350"/>
            <a:ext cx="5459413" cy="1712913"/>
            <a:chOff x="0" y="0"/>
            <a:chExt cx="4825497" cy="1539089"/>
          </a:xfrm>
        </p:grpSpPr>
        <p:pic>
          <p:nvPicPr>
            <p:cNvPr id="11269" name="图片 76" descr="https://p1.ssl.qhmsg.com/t014ed679d04c10dcfa.jpg"/>
            <p:cNvPicPr>
              <a:picLocks noChangeAspect="1"/>
            </p:cNvPicPr>
            <p:nvPr/>
          </p:nvPicPr>
          <p:blipFill>
            <a:blip r:embed="rId1"/>
            <a:stretch>
              <a:fillRect/>
            </a:stretch>
          </p:blipFill>
          <p:spPr>
            <a:xfrm>
              <a:off x="2381061" y="72428"/>
              <a:ext cx="2444436" cy="1457608"/>
            </a:xfrm>
            <a:prstGeom prst="rect">
              <a:avLst/>
            </a:prstGeom>
            <a:noFill/>
            <a:ln w="9525">
              <a:noFill/>
            </a:ln>
          </p:spPr>
        </p:pic>
        <p:pic>
          <p:nvPicPr>
            <p:cNvPr id="11270" name="图片 75" descr="https://p1.ssl.qhmsg.com/t015f8c85987f781887.jpg"/>
            <p:cNvPicPr>
              <a:picLocks noChangeAspect="1"/>
            </p:cNvPicPr>
            <p:nvPr/>
          </p:nvPicPr>
          <p:blipFill>
            <a:blip r:embed="rId2"/>
            <a:stretch>
              <a:fillRect/>
            </a:stretch>
          </p:blipFill>
          <p:spPr>
            <a:xfrm>
              <a:off x="0" y="0"/>
              <a:ext cx="2055136" cy="1539089"/>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6877050" cy="20383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车窗：是车厢四壁设置的窗户，为了挡风遮雨，但又不遮挡视线，车窗一般采用玻璃材料，随着时代变迁，车窗玻璃也日新月异。</a:t>
            </a: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直接连接符 19"/>
          <p:cNvSpPr/>
          <p:nvPr/>
        </p:nvSpPr>
        <p:spPr>
          <a:xfrm>
            <a:off x="2838450" y="3852863"/>
            <a:ext cx="5364163" cy="6350"/>
          </a:xfrm>
          <a:prstGeom prst="line">
            <a:avLst/>
          </a:prstGeom>
          <a:ln w="57150" cap="flat" cmpd="sng">
            <a:solidFill>
              <a:srgbClr val="2E75B6"/>
            </a:solidFill>
            <a:prstDash val="solid"/>
            <a:bevel/>
            <a:headEnd type="none" w="med" len="med"/>
            <a:tailEnd type="triangle" w="med" len="med"/>
          </a:ln>
        </p:spPr>
      </p:sp>
      <p:sp>
        <p:nvSpPr>
          <p:cNvPr id="13315"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车身漆面及外饰件检查</a:t>
            </a:r>
            <a:endParaRPr lang="zh-CN" altLang="en-US" dirty="0">
              <a:latin typeface="Arial" panose="020B0604020202020204" pitchFamily="34" charset="0"/>
            </a:endParaRPr>
          </a:p>
        </p:txBody>
      </p:sp>
      <p:sp>
        <p:nvSpPr>
          <p:cNvPr id="1331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331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圆角矩形 1"/>
          <p:cNvSpPr/>
          <p:nvPr/>
        </p:nvSpPr>
        <p:spPr>
          <a:xfrm>
            <a:off x="908050" y="1720850"/>
            <a:ext cx="7489825" cy="40640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（一）检查车身外饰件</a:t>
            </a:r>
            <a:endParaRPr lang="zh-CN" altLang="zh-CN" dirty="0">
              <a:latin typeface="Arial" panose="020B0604020202020204" pitchFamily="34" charset="0"/>
            </a:endParaRPr>
          </a:p>
          <a:p>
            <a:pPr>
              <a:lnSpc>
                <a:spcPct val="150000"/>
              </a:lnSpc>
            </a:pPr>
            <a:r>
              <a:rPr lang="zh-CN" altLang="zh-CN" dirty="0">
                <a:latin typeface="Arial" panose="020B0604020202020204" pitchFamily="34" charset="0"/>
              </a:rPr>
              <a:t>首先确保车身外饰件清洁无污；</a:t>
            </a:r>
            <a:endParaRPr lang="zh-CN" altLang="zh-CN" dirty="0">
              <a:latin typeface="Arial" panose="020B0604020202020204" pitchFamily="34" charset="0"/>
            </a:endParaRPr>
          </a:p>
          <a:p>
            <a:pPr>
              <a:lnSpc>
                <a:spcPct val="150000"/>
              </a:lnSpc>
            </a:pPr>
            <a:r>
              <a:rPr lang="zh-CN" altLang="zh-CN" dirty="0">
                <a:latin typeface="Arial" panose="020B0604020202020204" pitchFamily="34" charset="0"/>
              </a:rPr>
              <a:t>其次检查表面是否有凹陷、漆面是否有划痕、是否有损坏，各部件间连接是否松动；</a:t>
            </a:r>
            <a:endParaRPr lang="zh-CN" altLang="zh-CN" dirty="0">
              <a:latin typeface="Arial" panose="020B0604020202020204" pitchFamily="34" charset="0"/>
            </a:endParaRPr>
          </a:p>
          <a:p>
            <a:pPr>
              <a:lnSpc>
                <a:spcPct val="150000"/>
              </a:lnSpc>
            </a:pPr>
            <a:r>
              <a:rPr lang="zh-CN" altLang="zh-CN" dirty="0">
                <a:latin typeface="Arial" panose="020B0604020202020204" pitchFamily="34" charset="0"/>
              </a:rPr>
              <a:t>最后检查车顶表面是否有凹陷、漆面是否有划痕等。</a:t>
            </a:r>
            <a:endParaRPr lang="zh-CN" altLang="zh-CN" dirty="0">
              <a:latin typeface="Arial" panose="020B0604020202020204" pitchFamily="34" charset="0"/>
            </a:endParaRPr>
          </a:p>
          <a:p>
            <a:pPr>
              <a:lnSpc>
                <a:spcPct val="150000"/>
              </a:lnSpc>
            </a:pPr>
            <a:endParaRPr lang="zh-CN" altLang="zh-CN" dirty="0">
              <a:latin typeface="Arial" panose="020B0604020202020204" pitchFamily="34" charset="0"/>
            </a:endParaRPr>
          </a:p>
          <a:p>
            <a:pPr>
              <a:lnSpc>
                <a:spcPct val="150000"/>
              </a:lnSpc>
            </a:pP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 name="圆角矩形 1"/>
          <p:cNvSpPr/>
          <p:nvPr/>
        </p:nvSpPr>
        <p:spPr>
          <a:xfrm>
            <a:off x="908050" y="1741488"/>
            <a:ext cx="7142163" cy="32670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dirty="0">
                <a:latin typeface="Arial" panose="020B0604020202020204" pitchFamily="34" charset="0"/>
              </a:rPr>
              <a:t>（二）检查风窗玻璃</a:t>
            </a:r>
            <a:endParaRPr lang="zh-CN" altLang="zh-CN" dirty="0">
              <a:latin typeface="Arial" panose="020B0604020202020204" pitchFamily="34" charset="0"/>
            </a:endParaRPr>
          </a:p>
          <a:p>
            <a:pPr>
              <a:lnSpc>
                <a:spcPct val="150000"/>
              </a:lnSpc>
            </a:pPr>
            <a:r>
              <a:rPr lang="zh-CN" altLang="zh-CN" dirty="0">
                <a:latin typeface="Arial" panose="020B0604020202020204" pitchFamily="34" charset="0"/>
              </a:rPr>
              <a:t>在检查风窗玻璃前，首先确保风窗玻璃表面的清洁，其次按照左侧车门玻璃、前挡风玻璃、右侧车门玻璃、后挡风玻璃的顺序检查玻璃表面是否有划痕、裂纹及损坏等。最后检查左右后视镜是否损坏。</a:t>
            </a:r>
            <a:endParaRPr lang="zh-CN" altLang="zh-CN"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76835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2-2-2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行李箱的检查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行李箱检查</a:t>
            </a:r>
            <a:endParaRPr lang="zh-CN" altLang="en-US" dirty="0">
              <a:latin typeface="Arial" panose="020B0604020202020204" pitchFamily="34" charset="0"/>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eaLnBrk="1" hangingPunct="1">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1446212"/>
          </a:xfrm>
          <a:prstGeom prst="rect">
            <a:avLst/>
          </a:prstGeom>
          <a:noFill/>
          <a:ln w="9525">
            <a:noFill/>
          </a:ln>
        </p:spPr>
        <p:txBody>
          <a:bodyPr>
            <a:spAutoFit/>
          </a:bodyPr>
          <a:p>
            <a:pPr algn="ctr">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2-1-1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车辆识别代码及发动机号</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435100" y="1838325"/>
            <a:ext cx="4916488" cy="8921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行李箱工具主要有有千斤顶、轮胎扳手、牵引钩、三角警示牌等</a:t>
            </a:r>
            <a:endParaRPr lang="zh-CN" altLang="zh-CN" sz="1800" dirty="0">
              <a:latin typeface="Arial" panose="020B0604020202020204" pitchFamily="34" charset="0"/>
            </a:endParaRPr>
          </a:p>
        </p:txBody>
      </p:sp>
      <p:pic>
        <p:nvPicPr>
          <p:cNvPr id="5123" name="图片 167949" descr="http://pic.gansudaily.com.cn/0/10/07/71/10077190_805396.jpg"/>
          <p:cNvPicPr>
            <a:picLocks noChangeAspect="1"/>
          </p:cNvPicPr>
          <p:nvPr/>
        </p:nvPicPr>
        <p:blipFill>
          <a:blip r:embed="rId1"/>
          <a:stretch>
            <a:fillRect/>
          </a:stretch>
        </p:blipFill>
        <p:spPr>
          <a:xfrm>
            <a:off x="1584325" y="3241675"/>
            <a:ext cx="4767263" cy="3140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709613" y="1797050"/>
            <a:ext cx="6594475" cy="18542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千斤顶：千斤顶是一种起重高度小(小于1m)的最简单的起重设备，用钢性顶举件作为工作装置，通过顶部托座或底部托爪在行程内顶升重物的轻小起重设备。分为分为齿条千斤顶、螺旋千斤顶、液压千斤顶和充气式千斤顶四种。</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6147" name="图片 79" descr="C:\Users\Administrator\Desktop\42.jpg"/>
          <p:cNvPicPr>
            <a:picLocks noChangeAspect="1"/>
          </p:cNvPicPr>
          <p:nvPr/>
        </p:nvPicPr>
        <p:blipFill>
          <a:blip r:embed="rId1"/>
          <a:stretch>
            <a:fillRect/>
          </a:stretch>
        </p:blipFill>
        <p:spPr>
          <a:xfrm>
            <a:off x="709613" y="3822700"/>
            <a:ext cx="1501775" cy="1982788"/>
          </a:xfrm>
          <a:prstGeom prst="rect">
            <a:avLst/>
          </a:prstGeom>
          <a:noFill/>
          <a:ln w="9525">
            <a:noFill/>
          </a:ln>
        </p:spPr>
      </p:pic>
      <p:pic>
        <p:nvPicPr>
          <p:cNvPr id="6148" name="图片 81" descr="C:\Users\Administrator\Desktop\444.jpg"/>
          <p:cNvPicPr>
            <a:picLocks noChangeAspect="1"/>
          </p:cNvPicPr>
          <p:nvPr/>
        </p:nvPicPr>
        <p:blipFill>
          <a:blip r:embed="rId2"/>
          <a:stretch>
            <a:fillRect/>
          </a:stretch>
        </p:blipFill>
        <p:spPr>
          <a:xfrm>
            <a:off x="2397125" y="3822700"/>
            <a:ext cx="1566863" cy="2090738"/>
          </a:xfrm>
          <a:prstGeom prst="rect">
            <a:avLst/>
          </a:prstGeom>
          <a:noFill/>
          <a:ln w="9525">
            <a:noFill/>
          </a:ln>
        </p:spPr>
      </p:pic>
      <p:pic>
        <p:nvPicPr>
          <p:cNvPr id="6149" name="图片 80" descr="C:\Users\Administrator\Desktop\43.jpg"/>
          <p:cNvPicPr>
            <a:picLocks noChangeAspect="1"/>
          </p:cNvPicPr>
          <p:nvPr/>
        </p:nvPicPr>
        <p:blipFill>
          <a:blip r:embed="rId3"/>
          <a:stretch>
            <a:fillRect/>
          </a:stretch>
        </p:blipFill>
        <p:spPr>
          <a:xfrm>
            <a:off x="4237038" y="3822700"/>
            <a:ext cx="1763712" cy="20907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3512" cy="17732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轮胎扳手：轮胎扳手的使用要注意扳动方向和顺序，在升起千斤顶之前先用扳手拧松轮胎的螺栓，这个方向是逆时针。在拧螺栓时要特别注意一个交叉安装的顺序</a:t>
            </a:r>
            <a:endParaRPr lang="zh-CN" altLang="zh-CN" sz="1800" dirty="0">
              <a:latin typeface="Arial" panose="020B0604020202020204" pitchFamily="34" charset="0"/>
            </a:endParaRPr>
          </a:p>
        </p:txBody>
      </p:sp>
      <p:pic>
        <p:nvPicPr>
          <p:cNvPr id="7171" name="图片 93" descr="C:\Users\Administrator\Desktop\531.jpg"/>
          <p:cNvPicPr>
            <a:picLocks noChangeAspect="1"/>
          </p:cNvPicPr>
          <p:nvPr/>
        </p:nvPicPr>
        <p:blipFill>
          <a:blip r:embed="rId1"/>
          <a:stretch>
            <a:fillRect/>
          </a:stretch>
        </p:blipFill>
        <p:spPr>
          <a:xfrm>
            <a:off x="2124075" y="3902075"/>
            <a:ext cx="1865313" cy="18637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58963"/>
            <a:ext cx="6513512" cy="18954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牵引钩：牵引钩是在需要拖车时使用的工具，牵引孔位于车的前部，先用改锥等工具撬开牵引孔的盖板，然后将牵引钩插入牵引孔内拧紧，为了确保牢固，可用轮胎扳手套入牵引钩中拧紧。</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8195" name="图片 95" descr="C:\Users\Administrator\Desktop\101.jpg"/>
          <p:cNvPicPr>
            <a:picLocks noChangeAspect="1"/>
          </p:cNvPicPr>
          <p:nvPr/>
        </p:nvPicPr>
        <p:blipFill>
          <a:blip r:embed="rId1"/>
          <a:stretch>
            <a:fillRect/>
          </a:stretch>
        </p:blipFill>
        <p:spPr>
          <a:xfrm>
            <a:off x="1968500" y="4379913"/>
            <a:ext cx="4203700" cy="1181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3512" cy="218281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三角警示牌：汽车三角警告牌是由塑料反光材料做成的被动反光体，驾驶员在路上遇到突发故障停车检修或者是发生意外事故的时候，利用三角警示牌的回复反光性能，可以提醒其它车辆注意避让，以免发生二次事故。</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9219" name="图片 167939" descr="http://pic.autov.com.cn/images/cms/20122/23/1329994338874.jpg"/>
          <p:cNvPicPr>
            <a:picLocks noChangeAspect="1"/>
          </p:cNvPicPr>
          <p:nvPr/>
        </p:nvPicPr>
        <p:blipFill>
          <a:blip r:embed="rId1"/>
          <a:stretch>
            <a:fillRect/>
          </a:stretch>
        </p:blipFill>
        <p:spPr>
          <a:xfrm>
            <a:off x="1908175" y="4021138"/>
            <a:ext cx="4100513" cy="2733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3512" cy="36147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行李箱检查时主要检查内容包括行李箱是否整洁，随车工具是否齐全，随车工具主要包括有千斤顶、车轮螺栓拆卸工具、车轮螺栓装饰盖拔出工具、安全警示牌等，随车工具对车辆的行车安全非常重要，在特殊时刻会给客户很大的帮助，另外，当车辆出现故障时，为了安全保障，必须将安全警示牌摆放至安全位置，用于警示后方车辆，前方路段车辆有故障，注意行驶路线，确保安全。</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76835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2-2-3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车轮的检查</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车轮概述</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（一）轮胎的作用</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轮胎是汽车上最重要的组成部件之一，它的作用主要有：支持车辆的全部重量，承受汽车的负荷；</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（二）轮胎的组成</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轮胎通常由外胎、内胎、垫带3部分组成。</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（三）轮胎的分类</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按照结构设计可以将轮胎分为斜交线轮胎、子午线轮胎。</a:t>
            </a:r>
            <a:endParaRPr lang="zh-CN" altLang="zh-CN" sz="1800" dirty="0">
              <a:latin typeface="Arial" panose="020B0604020202020204" pitchFamily="34" charset="0"/>
            </a:endParaRPr>
          </a:p>
        </p:txBody>
      </p:sp>
      <p:grpSp>
        <p:nvGrpSpPr>
          <p:cNvPr id="6147" name="组合 167947"/>
          <p:cNvGrpSpPr/>
          <p:nvPr/>
        </p:nvGrpSpPr>
        <p:grpSpPr>
          <a:xfrm>
            <a:off x="400050" y="3403600"/>
            <a:ext cx="2244725" cy="3497263"/>
            <a:chOff x="0" y="0"/>
            <a:chExt cx="2245259" cy="3498774"/>
          </a:xfrm>
        </p:grpSpPr>
        <p:sp>
          <p:nvSpPr>
            <p:cNvPr id="167945" name="文本框 2"/>
            <p:cNvSpPr txBox="1">
              <a:spLocks noChangeArrowheads="1"/>
            </p:cNvSpPr>
            <p:nvPr/>
          </p:nvSpPr>
          <p:spPr bwMode="auto">
            <a:xfrm>
              <a:off x="328691" y="3150961"/>
              <a:ext cx="1589465" cy="347813"/>
            </a:xfrm>
            <a:prstGeom prst="rect">
              <a:avLst/>
            </a:prstGeom>
            <a:solidFill>
              <a:srgbClr val="FFFFFF"/>
            </a:solidFill>
            <a:ln w="9525">
              <a:solidFill>
                <a:srgbClr val="FFFFFF"/>
              </a:solidFill>
              <a:miter lim="800000"/>
            </a:ln>
          </p:spPr>
          <p:txBody>
            <a:bodyPr upright="1"/>
            <a:lstStyle/>
            <a:p>
              <a:pPr marR="0" algn="just" defTabSz="914400" eaLnBrk="0" hangingPunct="0">
                <a:buClrTx/>
                <a:buSzTx/>
                <a:buFont typeface="Arial" panose="020B0604020202020204" pitchFamily="34" charset="0"/>
                <a:buNone/>
                <a:defRPr/>
              </a:pPr>
              <a:r>
                <a:rPr kumimoji="0" lang="en-US" altLang="zh-CN" sz="1050" kern="100" cap="none" spc="0" normalizeH="0" baseline="0" noProof="1">
                  <a:latin typeface="宋体" panose="02010600030101010101" pitchFamily="2" charset="-122"/>
                  <a:ea typeface="等线"/>
                  <a:cs typeface="Times New Roman" panose="02020603050405020304"/>
                  <a:sym typeface="Times New Roman" panose="02020603050405020304"/>
                </a:rPr>
                <a:t>斜交轮胎</a:t>
              </a:r>
              <a:endParaRPr kumimoji="0" lang="en-US" altLang="zh-CN" sz="1050" kern="100" cap="none" spc="0" normalizeH="0" baseline="0" noProof="1">
                <a:latin typeface="宋体" panose="02010600030101010101" pitchFamily="2" charset="-122"/>
                <a:ea typeface="等线"/>
                <a:cs typeface="Times New Roman" panose="02020603050405020304"/>
                <a:sym typeface="Times New Roman" panose="02020603050405020304"/>
              </a:endParaRPr>
            </a:p>
          </p:txBody>
        </p:sp>
        <p:pic>
          <p:nvPicPr>
            <p:cNvPr id="6152" name="图片 167943" descr="http://img3.pcauto.com.cn/pcauto/1005/05/1149351_1212.jpg"/>
            <p:cNvPicPr>
              <a:picLocks noChangeAspect="1"/>
            </p:cNvPicPr>
            <p:nvPr/>
          </p:nvPicPr>
          <p:blipFill>
            <a:blip r:embed="rId1"/>
            <a:stretch>
              <a:fillRect/>
            </a:stretch>
          </p:blipFill>
          <p:spPr>
            <a:xfrm>
              <a:off x="0" y="0"/>
              <a:ext cx="2245259" cy="3150606"/>
            </a:xfrm>
            <a:prstGeom prst="rect">
              <a:avLst/>
            </a:prstGeom>
            <a:noFill/>
            <a:ln w="9525">
              <a:noFill/>
            </a:ln>
          </p:spPr>
        </p:pic>
      </p:grpSp>
      <p:grpSp>
        <p:nvGrpSpPr>
          <p:cNvPr id="6148" name="组合 167948"/>
          <p:cNvGrpSpPr/>
          <p:nvPr/>
        </p:nvGrpSpPr>
        <p:grpSpPr>
          <a:xfrm>
            <a:off x="5008563" y="3109913"/>
            <a:ext cx="2401887" cy="3443287"/>
            <a:chOff x="0" y="0"/>
            <a:chExt cx="2401545" cy="3444142"/>
          </a:xfrm>
        </p:grpSpPr>
        <p:sp>
          <p:nvSpPr>
            <p:cNvPr id="167946" name="文本框 2"/>
            <p:cNvSpPr txBox="1">
              <a:spLocks noChangeArrowheads="1"/>
            </p:cNvSpPr>
            <p:nvPr/>
          </p:nvSpPr>
          <p:spPr bwMode="auto">
            <a:xfrm>
              <a:off x="811096" y="3096394"/>
              <a:ext cx="1590449" cy="347748"/>
            </a:xfrm>
            <a:prstGeom prst="rect">
              <a:avLst/>
            </a:prstGeom>
            <a:solidFill>
              <a:srgbClr val="FFFFFF"/>
            </a:solidFill>
            <a:ln w="9525">
              <a:solidFill>
                <a:srgbClr val="FFFFFF"/>
              </a:solidFill>
              <a:miter lim="800000"/>
            </a:ln>
          </p:spPr>
          <p:txBody>
            <a:bodyPr upright="1"/>
            <a:lstStyle/>
            <a:p>
              <a:pPr marR="0" algn="just" defTabSz="914400" eaLnBrk="0" hangingPunct="0">
                <a:buClrTx/>
                <a:buSzTx/>
                <a:buFont typeface="Arial" panose="020B0604020202020204" pitchFamily="34" charset="0"/>
                <a:buNone/>
                <a:defRPr/>
              </a:pPr>
              <a:r>
                <a:rPr kumimoji="0" lang="en-US" altLang="zh-CN" sz="1050" kern="100" cap="none" spc="0" normalizeH="0" baseline="0" noProof="1">
                  <a:latin typeface="宋体" panose="02010600030101010101" pitchFamily="2" charset="-122"/>
                  <a:ea typeface="等线"/>
                  <a:cs typeface="Times New Roman" panose="02020603050405020304"/>
                  <a:sym typeface="Times New Roman" panose="02020603050405020304"/>
                </a:rPr>
                <a:t>子午线轮胎</a:t>
              </a:r>
              <a:endParaRPr kumimoji="0" lang="en-US" altLang="zh-CN" sz="1050" kern="100" cap="none" spc="0" normalizeH="0" baseline="0" noProof="1">
                <a:latin typeface="宋体" panose="02010600030101010101" pitchFamily="2" charset="-122"/>
                <a:ea typeface="等线"/>
                <a:cs typeface="Times New Roman" panose="02020603050405020304"/>
                <a:sym typeface="Times New Roman" panose="02020603050405020304"/>
              </a:endParaRPr>
            </a:p>
          </p:txBody>
        </p:sp>
        <p:pic>
          <p:nvPicPr>
            <p:cNvPr id="6150" name="图片 167944" descr="http://img3.pcauto.com.cn/pcauto/1005/05/1149351_1313.jpg"/>
            <p:cNvPicPr>
              <a:picLocks noChangeAspect="1"/>
            </p:cNvPicPr>
            <p:nvPr/>
          </p:nvPicPr>
          <p:blipFill>
            <a:blip r:embed="rId2"/>
            <a:stretch>
              <a:fillRect/>
            </a:stretch>
          </p:blipFill>
          <p:spPr>
            <a:xfrm>
              <a:off x="0" y="0"/>
              <a:ext cx="2227152" cy="3096285"/>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pPr eaLnBrk="1" hangingPunct="1"/>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车辆识别代码</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eaLnBrk="1" hangingPunct="1"/>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eaLnBrk="1" hangingPunct="1"/>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在车辆的日常维护中，车轮的检查是非常常见的项目，同时，对于客户来讲，车轮的状态的稳定也是非常重要的。在车轮的检查项目中主要包括有车轮的外观检查、轮毂的检查、轮胎的充气压力检查、轮胎花纹深度的检查。</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（四）轮胎的花纹</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汽车依靠轮胎支承在路面上，而直接与路面接触的却是轮胎花纹。轮胎不仅承载、滚动，而且通过其花纹块与路面产生的磨擦力，成为汽车驱动、制动和转向的动力之源。</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8049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r>
              <a:rPr lang="zh-CN" altLang="zh-CN" sz="1800" dirty="0">
                <a:latin typeface="Arial" panose="020B0604020202020204" pitchFamily="34" charset="0"/>
              </a:rPr>
              <a:t>（五）轮胎气压表</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汽车轮胎气压表简称胎压计，主要用于给专用车轮胎充气、放气、测压等方面。是车辆轮胎安全性的重要识别工具，</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9219" name="图片 56" descr="C:\Users\Administrator\Desktop\98.jpg"/>
          <p:cNvPicPr>
            <a:picLocks noChangeAspect="1"/>
          </p:cNvPicPr>
          <p:nvPr/>
        </p:nvPicPr>
        <p:blipFill>
          <a:blip r:embed="rId1"/>
          <a:stretch>
            <a:fillRect/>
          </a:stretch>
        </p:blipFill>
        <p:spPr>
          <a:xfrm>
            <a:off x="827088" y="3959225"/>
            <a:ext cx="2371725" cy="2338388"/>
          </a:xfrm>
          <a:prstGeom prst="rect">
            <a:avLst/>
          </a:prstGeom>
          <a:noFill/>
          <a:ln w="9525">
            <a:noFill/>
          </a:ln>
        </p:spPr>
      </p:pic>
      <p:pic>
        <p:nvPicPr>
          <p:cNvPr id="9220" name="图片 38" descr="http://images.onccc.com/i001/20130411/42/big_c8ed3118721a8f6d8513e3fcf4b25994.jpg"/>
          <p:cNvPicPr>
            <a:picLocks noChangeAspect="1"/>
          </p:cNvPicPr>
          <p:nvPr/>
        </p:nvPicPr>
        <p:blipFill>
          <a:blip r:embed="rId2"/>
          <a:stretch>
            <a:fillRect/>
          </a:stretch>
        </p:blipFill>
        <p:spPr>
          <a:xfrm>
            <a:off x="5035550" y="3643313"/>
            <a:ext cx="2349500" cy="27066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10243" name="TextBox 8"/>
          <p:cNvSpPr/>
          <p:nvPr/>
        </p:nvSpPr>
        <p:spPr>
          <a:xfrm>
            <a:off x="3090863" y="3132138"/>
            <a:ext cx="5111750"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车轮检查</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4"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10245"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234112" cy="20081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在车辆的日常维护中，车轮的检查是非常常见的项目，同时，对于客户来讲，车轮的状态的稳定也是非常重要的。在车轮的检查项目中主要包括有车轮的外观检查、轮毂的检查、轮胎的充气压力检查、轮胎花纹深度的检查。</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11267" name="图片 167950" descr="http://p1.so.qhmsg.com/t0103a0da9be9251826.jpg"/>
          <p:cNvPicPr>
            <a:picLocks noChangeAspect="1"/>
          </p:cNvPicPr>
          <p:nvPr/>
        </p:nvPicPr>
        <p:blipFill>
          <a:blip r:embed="rId1"/>
          <a:stretch>
            <a:fillRect/>
          </a:stretch>
        </p:blipFill>
        <p:spPr>
          <a:xfrm>
            <a:off x="1806575" y="3846513"/>
            <a:ext cx="3811588" cy="2533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768350"/>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2-2-4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车轮螺栓紧固</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直接连接符 19"/>
          <p:cNvSpPr/>
          <p:nvPr/>
        </p:nvSpPr>
        <p:spPr>
          <a:xfrm>
            <a:off x="2838450" y="3852863"/>
            <a:ext cx="3968750" cy="6350"/>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3090863" y="3132138"/>
            <a:ext cx="5111750" cy="644525"/>
          </a:xfrm>
          <a:prstGeom prst="rect">
            <a:avLst/>
          </a:prstGeom>
          <a:noFill/>
          <a:ln w="9525">
            <a:noFill/>
          </a:ln>
        </p:spPr>
        <p:txBody>
          <a:bodyPr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扭力扳手</a:t>
            </a:r>
            <a:endParaRPr lang="zh-CN" altLang="en-US" dirty="0">
              <a:latin typeface="Arial" panose="020B0604020202020204" pitchFamily="34" charset="0"/>
              <a:ea typeface="宋体" panose="02010600030101010101" pitchFamily="2" charset="-122"/>
            </a:endParaRPr>
          </a:p>
        </p:txBody>
      </p:sp>
      <p:sp>
        <p:nvSpPr>
          <p:cNvPr id="5123"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15176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扭力扳手主要用来对有规定扭矩要求的螺栓或螺母进行校紧，扭力扳手从结构上进行分类可分为指针式和预置式（或称可调式）两种，也可根据其量程大小进行分类。</a:t>
            </a:r>
            <a:endParaRPr lang="zh-CN" altLang="zh-CN" sz="1800" dirty="0">
              <a:latin typeface="Arial" panose="020B0604020202020204" pitchFamily="34" charset="0"/>
              <a:ea typeface="宋体" panose="02010600030101010101" pitchFamily="2" charset="-122"/>
            </a:endParaRPr>
          </a:p>
          <a:p>
            <a:pPr eaLnBrk="0" hangingPunct="0"/>
            <a:r>
              <a:rPr lang="en-US" altLang="zh-CN" sz="1800" dirty="0">
                <a:latin typeface="Arial" panose="020B0604020202020204" pitchFamily="34" charset="0"/>
                <a:ea typeface="宋体" panose="02010600030101010101" pitchFamily="2" charset="-122"/>
              </a:rPr>
              <a:t> </a:t>
            </a:r>
            <a:endParaRPr lang="zh-CN" altLang="zh-CN" sz="1800" dirty="0">
              <a:latin typeface="Arial" panose="020B0604020202020204" pitchFamily="34" charset="0"/>
              <a:ea typeface="宋体" panose="02010600030101010101" pitchFamily="2" charset="-122"/>
            </a:endParaRPr>
          </a:p>
        </p:txBody>
      </p:sp>
      <p:pic>
        <p:nvPicPr>
          <p:cNvPr id="6146" name="图片 69" descr="指针式扭力扳手"/>
          <p:cNvPicPr>
            <a:picLocks noChangeAspect="1"/>
          </p:cNvPicPr>
          <p:nvPr/>
        </p:nvPicPr>
        <p:blipFill>
          <a:blip r:embed="rId1"/>
          <a:stretch>
            <a:fillRect/>
          </a:stretch>
        </p:blipFill>
        <p:spPr>
          <a:xfrm>
            <a:off x="693738" y="3876675"/>
            <a:ext cx="3221037" cy="1649413"/>
          </a:xfrm>
          <a:prstGeom prst="rect">
            <a:avLst/>
          </a:prstGeom>
          <a:noFill/>
          <a:ln w="9525">
            <a:noFill/>
          </a:ln>
        </p:spPr>
      </p:pic>
      <p:pic>
        <p:nvPicPr>
          <p:cNvPr id="6147" name="图片 92" descr="预置式扭力扳手"/>
          <p:cNvPicPr>
            <a:picLocks noChangeAspect="1"/>
          </p:cNvPicPr>
          <p:nvPr/>
        </p:nvPicPr>
        <p:blipFill>
          <a:blip r:embed="rId2"/>
          <a:stretch>
            <a:fillRect/>
          </a:stretch>
        </p:blipFill>
        <p:spPr>
          <a:xfrm>
            <a:off x="4359275" y="3762375"/>
            <a:ext cx="3681413" cy="17637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直接连接符 19"/>
          <p:cNvSpPr/>
          <p:nvPr/>
        </p:nvSpPr>
        <p:spPr>
          <a:xfrm flipV="1">
            <a:off x="2838450" y="3778250"/>
            <a:ext cx="4889500" cy="74613"/>
          </a:xfrm>
          <a:prstGeom prst="line">
            <a:avLst/>
          </a:prstGeom>
          <a:ln w="57150" cap="flat" cmpd="sng">
            <a:solidFill>
              <a:srgbClr val="2E75B6"/>
            </a:solidFill>
            <a:prstDash val="solid"/>
            <a:bevel/>
            <a:headEnd type="none" w="med" len="med"/>
            <a:tailEnd type="triangle" w="med" len="med"/>
          </a:ln>
        </p:spPr>
      </p:sp>
      <p:sp>
        <p:nvSpPr>
          <p:cNvPr id="8194" name="TextBox 8"/>
          <p:cNvSpPr/>
          <p:nvPr/>
        </p:nvSpPr>
        <p:spPr>
          <a:xfrm>
            <a:off x="3132138" y="3132138"/>
            <a:ext cx="5111750" cy="646112"/>
          </a:xfrm>
          <a:prstGeom prst="rect">
            <a:avLst/>
          </a:prstGeom>
          <a:noFill/>
          <a:ln w="9525">
            <a:noFill/>
          </a:ln>
        </p:spPr>
        <p:txBody>
          <a:bodyPr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检查并紧固车轮螺栓</a:t>
            </a:r>
            <a:endParaRPr lang="zh-CN" altLang="en-US"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5"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8196"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173787" cy="21923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r>
              <a:rPr lang="zh-CN" altLang="zh-CN" sz="1800" dirty="0">
                <a:latin typeface="Arial" panose="020B0604020202020204" pitchFamily="34" charset="0"/>
                <a:ea typeface="宋体" panose="02010600030101010101" pitchFamily="2" charset="-122"/>
              </a:rPr>
              <a:t>检查车轮螺栓时，主要是对车轮螺栓的紧固检查，车轮螺栓紧固需要查找螺栓的标准力矩，车轮螺栓标准力矩可以根据维修手册中“精确保养”或者“底盘行驶部分”查找螺栓的标准力矩。在车轮螺栓的调校时，要求规范的使用扭力扳手。</a:t>
            </a:r>
            <a:endParaRPr lang="zh-CN" altLang="zh-CN" sz="1800" dirty="0">
              <a:latin typeface="Arial" panose="020B0604020202020204" pitchFamily="34" charset="0"/>
              <a:ea typeface="宋体" panose="02010600030101010101" pitchFamily="2" charset="-122"/>
            </a:endParaRPr>
          </a:p>
          <a:p>
            <a:pPr eaLnBrk="0" hangingPunct="0"/>
            <a:r>
              <a:rPr lang="en-US" altLang="zh-CN" sz="1800" dirty="0">
                <a:latin typeface="Arial" panose="020B0604020202020204" pitchFamily="34" charset="0"/>
                <a:ea typeface="宋体" panose="02010600030101010101" pitchFamily="2" charset="-122"/>
              </a:rPr>
              <a:t> </a:t>
            </a:r>
            <a:endParaRPr lang="zh-CN" altLang="zh-CN" sz="1800" dirty="0">
              <a:latin typeface="Arial" panose="020B0604020202020204" pitchFamily="34" charset="0"/>
              <a:ea typeface="宋体" panose="02010600030101010101" pitchFamily="2" charset="-122"/>
            </a:endParaRPr>
          </a:p>
        </p:txBody>
      </p:sp>
      <p:pic>
        <p:nvPicPr>
          <p:cNvPr id="9218" name="图片 167951" descr="C:\Users\Administrator\Desktop\102.jpg"/>
          <p:cNvPicPr>
            <a:picLocks noChangeAspect="1"/>
          </p:cNvPicPr>
          <p:nvPr/>
        </p:nvPicPr>
        <p:blipFill>
          <a:blip r:embed="rId1"/>
          <a:stretch>
            <a:fillRect/>
          </a:stretch>
        </p:blipFill>
        <p:spPr>
          <a:xfrm>
            <a:off x="1550988" y="4030663"/>
            <a:ext cx="4159250" cy="23383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Box 8"/>
          <p:cNvSpPr/>
          <p:nvPr/>
        </p:nvSpPr>
        <p:spPr>
          <a:xfrm>
            <a:off x="890588" y="450850"/>
            <a:ext cx="3049587" cy="585788"/>
          </a:xfrm>
          <a:prstGeom prst="rect">
            <a:avLst/>
          </a:prstGeom>
          <a:noFill/>
          <a:ln w="9525">
            <a:noFill/>
          </a:ln>
        </p:spPr>
        <p:txBody>
          <a:bodyPr>
            <a:spAutoFit/>
          </a:bodyPr>
          <a:p>
            <a:pPr eaLnBrk="1" hangingPunct="1"/>
            <a:r>
              <a:rPr lang="zh-CN" altLang="en-US" sz="3200" dirty="0">
                <a:latin typeface="微软雅黑" panose="020B0503020204020204" pitchFamily="34" charset="-122"/>
                <a:ea typeface="微软雅黑" panose="020B0503020204020204" pitchFamily="34" charset="-122"/>
              </a:rPr>
              <a:t>车辆识别代码</a:t>
            </a:r>
            <a:endParaRPr lang="zh-CN" altLang="en-US" sz="3200" dirty="0">
              <a:latin typeface="微软雅黑" panose="020B0503020204020204" pitchFamily="34" charset="-122"/>
              <a:ea typeface="微软雅黑" panose="020B0503020204020204" pitchFamily="34" charset="-122"/>
            </a:endParaRPr>
          </a:p>
        </p:txBody>
      </p:sp>
      <p:pic>
        <p:nvPicPr>
          <p:cNvPr id="4099" name="图片 6" descr="C:\Users\admin\Desktop\方主任项目汽车维护\任务1-1随车附件\照片\vin码2.jpg"/>
          <p:cNvPicPr>
            <a:picLocks noChangeAspect="1"/>
          </p:cNvPicPr>
          <p:nvPr/>
        </p:nvPicPr>
        <p:blipFill>
          <a:blip r:embed="rId1"/>
          <a:stretch>
            <a:fillRect/>
          </a:stretch>
        </p:blipFill>
        <p:spPr>
          <a:xfrm>
            <a:off x="207963" y="1785938"/>
            <a:ext cx="4121150" cy="2544762"/>
          </a:xfrm>
          <a:prstGeom prst="rect">
            <a:avLst/>
          </a:prstGeom>
          <a:noFill/>
          <a:ln w="9525">
            <a:noFill/>
          </a:ln>
        </p:spPr>
      </p:pic>
      <p:sp>
        <p:nvSpPr>
          <p:cNvPr id="9" name="圆角矩形 1"/>
          <p:cNvSpPr/>
          <p:nvPr/>
        </p:nvSpPr>
        <p:spPr>
          <a:xfrm>
            <a:off x="4211638" y="3406775"/>
            <a:ext cx="4578350" cy="27813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zh-CN" sz="1800" dirty="0">
                <a:latin typeface="DFKai-SB" panose="03000509000000000000" pitchFamily="65" charset="-120"/>
                <a:ea typeface="DFKai-SB" panose="03000509000000000000" pitchFamily="65" charset="-120"/>
              </a:rPr>
              <a:t>车辆识别代号</a:t>
            </a:r>
            <a:r>
              <a:rPr lang="en-US" altLang="zh-CN" sz="1800" dirty="0">
                <a:latin typeface="DFKai-SB" panose="03000509000000000000" pitchFamily="65" charset="-120"/>
                <a:ea typeface="DFKai-SB" panose="03000509000000000000" pitchFamily="65" charset="-120"/>
              </a:rPr>
              <a:t>(VehicleIdentification Number)</a:t>
            </a:r>
            <a:r>
              <a:rPr lang="zh-CN" altLang="zh-CN" sz="1800" dirty="0">
                <a:latin typeface="DFKai-SB" panose="03000509000000000000" pitchFamily="65" charset="-120"/>
                <a:ea typeface="DFKai-SB" panose="03000509000000000000" pitchFamily="65" charset="-120"/>
              </a:rPr>
              <a:t>，简称</a:t>
            </a:r>
            <a:r>
              <a:rPr lang="en-US" altLang="zh-CN" sz="1800" dirty="0">
                <a:latin typeface="DFKai-SB" panose="03000509000000000000" pitchFamily="65" charset="-120"/>
                <a:ea typeface="DFKai-SB" panose="03000509000000000000" pitchFamily="65" charset="-120"/>
              </a:rPr>
              <a:t>VIN</a:t>
            </a:r>
            <a:r>
              <a:rPr lang="zh-CN" altLang="zh-CN" sz="1800" dirty="0">
                <a:latin typeface="DFKai-SB" panose="03000509000000000000" pitchFamily="65" charset="-120"/>
                <a:ea typeface="DFKai-SB" panose="03000509000000000000" pitchFamily="65" charset="-120"/>
              </a:rPr>
              <a:t>， 是</a:t>
            </a:r>
            <a:r>
              <a:rPr lang="en-US" altLang="zh-CN" sz="1800" dirty="0">
                <a:latin typeface="DFKai-SB" panose="03000509000000000000" pitchFamily="65" charset="-120"/>
                <a:ea typeface="DFKai-SB" panose="03000509000000000000" pitchFamily="65" charset="-120"/>
                <a:hlinkClick r:id="rId2"/>
              </a:rPr>
              <a:t>制造厂</a:t>
            </a:r>
            <a:r>
              <a:rPr lang="zh-CN" altLang="zh-CN" sz="1800" dirty="0">
                <a:latin typeface="DFKai-SB" panose="03000509000000000000" pitchFamily="65" charset="-120"/>
                <a:ea typeface="DFKai-SB" panose="03000509000000000000" pitchFamily="65" charset="-120"/>
              </a:rPr>
              <a:t>为了识别而给一辆车指定的一组字码。</a:t>
            </a:r>
            <a:r>
              <a:rPr lang="en-US" altLang="zh-CN" sz="1800" dirty="0">
                <a:latin typeface="DFKai-SB" panose="03000509000000000000" pitchFamily="65" charset="-120"/>
                <a:ea typeface="DFKai-SB" panose="03000509000000000000" pitchFamily="65" charset="-120"/>
              </a:rPr>
              <a:t>VIN</a:t>
            </a:r>
            <a:r>
              <a:rPr lang="zh-CN" altLang="zh-CN" sz="1800" dirty="0">
                <a:latin typeface="DFKai-SB" panose="03000509000000000000" pitchFamily="65" charset="-120"/>
                <a:ea typeface="DFKai-SB" panose="03000509000000000000" pitchFamily="65" charset="-120"/>
              </a:rPr>
              <a:t>码是由</a:t>
            </a:r>
            <a:r>
              <a:rPr lang="en-US" altLang="zh-CN" sz="1800" dirty="0">
                <a:latin typeface="DFKai-SB" panose="03000509000000000000" pitchFamily="65" charset="-120"/>
                <a:ea typeface="DFKai-SB" panose="03000509000000000000" pitchFamily="65" charset="-120"/>
              </a:rPr>
              <a:t>17</a:t>
            </a:r>
            <a:r>
              <a:rPr lang="zh-CN" altLang="zh-CN" sz="1800" dirty="0">
                <a:latin typeface="DFKai-SB" panose="03000509000000000000" pitchFamily="65" charset="-120"/>
                <a:ea typeface="DFKai-SB" panose="03000509000000000000" pitchFamily="65" charset="-120"/>
              </a:rPr>
              <a:t>位字母、数字组成的编码，经过排列组合，可以使同一车型的车在</a:t>
            </a:r>
            <a:r>
              <a:rPr lang="en-US" altLang="zh-CN" sz="1800" dirty="0">
                <a:latin typeface="DFKai-SB" panose="03000509000000000000" pitchFamily="65" charset="-120"/>
                <a:ea typeface="DFKai-SB" panose="03000509000000000000" pitchFamily="65" charset="-120"/>
              </a:rPr>
              <a:t>30</a:t>
            </a:r>
            <a:r>
              <a:rPr lang="zh-CN" altLang="zh-CN" sz="1800" dirty="0">
                <a:latin typeface="DFKai-SB" panose="03000509000000000000" pitchFamily="65" charset="-120"/>
                <a:ea typeface="DFKai-SB" panose="03000509000000000000" pitchFamily="65" charset="-120"/>
              </a:rPr>
              <a:t>年之内不会发生重号现象，具有对车辆的唯一识别性。</a:t>
            </a:r>
            <a:r>
              <a:rPr lang="en-US" altLang="zh-CN" sz="1800" dirty="0">
                <a:latin typeface="DFKai-SB" panose="03000509000000000000" pitchFamily="65" charset="-120"/>
                <a:ea typeface="DFKai-SB" panose="03000509000000000000" pitchFamily="65" charset="-120"/>
              </a:rPr>
              <a:t>VIN</a:t>
            </a:r>
            <a:r>
              <a:rPr lang="zh-CN" altLang="zh-CN" sz="1800" dirty="0">
                <a:latin typeface="DFKai-SB" panose="03000509000000000000" pitchFamily="65" charset="-120"/>
                <a:ea typeface="DFKai-SB" panose="03000509000000000000" pitchFamily="65" charset="-120"/>
              </a:rPr>
              <a:t>码共分为三部分：世界制造厂识别代号</a:t>
            </a:r>
            <a:r>
              <a:rPr lang="en-US" altLang="zh-CN" sz="1800" dirty="0">
                <a:latin typeface="DFKai-SB" panose="03000509000000000000" pitchFamily="65" charset="-120"/>
                <a:ea typeface="DFKai-SB" panose="03000509000000000000" pitchFamily="65" charset="-120"/>
              </a:rPr>
              <a:t>WMI</a:t>
            </a:r>
            <a:r>
              <a:rPr lang="zh-CN" altLang="zh-CN" sz="1800" dirty="0">
                <a:latin typeface="DFKai-SB" panose="03000509000000000000" pitchFamily="65" charset="-120"/>
                <a:ea typeface="DFKai-SB" panose="03000509000000000000" pitchFamily="65" charset="-120"/>
              </a:rPr>
              <a:t>、车辆说明部分</a:t>
            </a:r>
            <a:r>
              <a:rPr lang="en-US" altLang="zh-CN" sz="1800" dirty="0">
                <a:latin typeface="DFKai-SB" panose="03000509000000000000" pitchFamily="65" charset="-120"/>
                <a:ea typeface="DFKai-SB" panose="03000509000000000000" pitchFamily="65" charset="-120"/>
              </a:rPr>
              <a:t>VDS</a:t>
            </a:r>
            <a:r>
              <a:rPr lang="zh-CN" altLang="zh-CN" sz="1800" dirty="0">
                <a:latin typeface="DFKai-SB" panose="03000509000000000000" pitchFamily="65" charset="-120"/>
                <a:ea typeface="DFKai-SB" panose="03000509000000000000" pitchFamily="65" charset="-120"/>
              </a:rPr>
              <a:t>和车辆指示部分</a:t>
            </a:r>
            <a:r>
              <a:rPr lang="en-US" altLang="zh-CN" sz="1800" dirty="0">
                <a:latin typeface="DFKai-SB" panose="03000509000000000000" pitchFamily="65" charset="-120"/>
                <a:ea typeface="DFKai-SB" panose="03000509000000000000" pitchFamily="65" charset="-120"/>
              </a:rPr>
              <a:t>VIS</a:t>
            </a:r>
            <a:endParaRPr lang="zh-CN" altLang="en-US" sz="1800" dirty="0">
              <a:latin typeface="DFKai-SB" panose="03000509000000000000" pitchFamily="65" charset="-120"/>
              <a:ea typeface="DFKai-SB" panose="03000509000000000000" pitchFamily="65" charset="-120"/>
            </a:endParaRPr>
          </a:p>
          <a:p>
            <a:pPr eaLnBrk="1" hangingPunct="1"/>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3074"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5" name="TextBox 5"/>
          <p:cNvSpPr/>
          <p:nvPr/>
        </p:nvSpPr>
        <p:spPr>
          <a:xfrm>
            <a:off x="619125" y="1254125"/>
            <a:ext cx="7905750" cy="3687763"/>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项目二  日常维护及车辆交付</a:t>
            </a:r>
            <a:endPar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spcAft>
                <a:spcPts val="2400"/>
              </a:spcAft>
            </a:pP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 </a:t>
            </a:r>
            <a:r>
              <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发动机舱</a:t>
            </a:r>
            <a:endPar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0" hangingPunct="0">
              <a:spcAft>
                <a:spcPts val="2400"/>
              </a:spcAft>
            </a:pP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Text Box 20"/>
          <p:cNvSpPr/>
          <p:nvPr/>
        </p:nvSpPr>
        <p:spPr>
          <a:xfrm>
            <a:off x="1168400" y="279400"/>
            <a:ext cx="2032000" cy="646113"/>
          </a:xfrm>
          <a:prstGeom prst="rect">
            <a:avLst/>
          </a:prstGeom>
          <a:noFill/>
          <a:ln w="9525">
            <a:noFill/>
          </a:ln>
        </p:spPr>
        <p:txBody>
          <a:bodyPr wrap="none" anchor="t" anchorCtr="0">
            <a:spAutoFit/>
          </a:bodyPr>
          <a:p>
            <a:pPr eaLnBrk="0" hangingPunct="0"/>
            <a:r>
              <a:rPr lang="zh-CN" altLang="en-US" sz="3600" b="1" dirty="0">
                <a:solidFill>
                  <a:schemeClr val="accent2"/>
                </a:solidFill>
                <a:latin typeface="微软雅黑" panose="020B0503020204020204" pitchFamily="34" charset="-122"/>
                <a:ea typeface="微软雅黑" panose="020B0503020204020204" pitchFamily="34" charset="-122"/>
              </a:rPr>
              <a:t>项目任务</a:t>
            </a:r>
            <a:endParaRPr lang="zh-CN" altLang="zh-CN" sz="3600" b="1" dirty="0">
              <a:solidFill>
                <a:schemeClr val="accent2"/>
              </a:solidFill>
              <a:latin typeface="微软雅黑" panose="020B0503020204020204" pitchFamily="34" charset="-122"/>
              <a:ea typeface="微软雅黑" panose="020B0503020204020204" pitchFamily="34" charset="-122"/>
            </a:endParaRPr>
          </a:p>
        </p:txBody>
      </p:sp>
      <p:sp>
        <p:nvSpPr>
          <p:cNvPr id="9" name="圆角矩形 1"/>
          <p:cNvSpPr/>
          <p:nvPr/>
        </p:nvSpPr>
        <p:spPr>
          <a:xfrm>
            <a:off x="3317875" y="2027238"/>
            <a:ext cx="4754563" cy="34702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r>
              <a:rPr lang="zh-CN" altLang="zh-CN" dirty="0">
                <a:latin typeface="Arial" panose="020B0604020202020204" pitchFamily="34" charset="0"/>
                <a:ea typeface="宋体" panose="02010600030101010101" pitchFamily="2" charset="-122"/>
              </a:rPr>
              <a:t>小明大学毕业后，应聘到一家汽车销售服务公司担任一名维修学徒，上班第一天就接到领导任务，要求他对刘先生的车辆进行日常维护的检查，主要包括发动机舱、车身内部、车身底盘的检查。小明接到任务后，喜中有忧。喜的是刚上班就能接到领导任务，忧的是一下不知道检查哪些项目和该怎么检查。如果您是小明，您将如何完成任务？</a:t>
            </a:r>
            <a:endParaRPr lang="zh-CN" altLang="zh-CN" dirty="0">
              <a:latin typeface="Arial" panose="020B0604020202020204" pitchFamily="34" charset="0"/>
              <a:ea typeface="宋体" panose="02010600030101010101" pitchFamily="2" charset="-122"/>
            </a:endParaRPr>
          </a:p>
        </p:txBody>
      </p:sp>
      <p:pic>
        <p:nvPicPr>
          <p:cNvPr id="16" name="图片 15" descr="snoopy_2008_14.png"/>
          <p:cNvPicPr>
            <a:picLocks noChangeAspect="1"/>
          </p:cNvPicPr>
          <p:nvPr/>
        </p:nvPicPr>
        <p:blipFill>
          <a:blip r:embed="rId1"/>
          <a:stretch>
            <a:fillRect/>
          </a:stretch>
        </p:blipFill>
        <p:spPr>
          <a:xfrm>
            <a:off x="1168400" y="1833563"/>
            <a:ext cx="1881188" cy="1879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linds(horizontal)">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灯片编号占位符 2"/>
          <p:cNvSpPr>
            <a:spLocks noGrp="1"/>
          </p:cNvSpPr>
          <p:nvPr/>
        </p:nvSpPr>
        <p:spPr>
          <a:xfrm>
            <a:off x="6457950" y="6356350"/>
            <a:ext cx="2057400" cy="365125"/>
          </a:xfrm>
          <a:prstGeom prst="rect">
            <a:avLst/>
          </a:prstGeom>
          <a:noFill/>
          <a:ln w="9525">
            <a:noFill/>
          </a:ln>
        </p:spPr>
        <p:txBody>
          <a:bodyPr anchor="t" anchorCtr="0"/>
          <a:p>
            <a:fld id="{9A0DB2DC-4C9A-4742-B13C-FB6460FD3503}" type="slidenum">
              <a:rPr lang="zh-CN" altLang="en-US" sz="1200" dirty="0">
                <a:solidFill>
                  <a:srgbClr val="898989"/>
                </a:solidFill>
                <a:latin typeface="Arial" panose="020B0604020202020204" pitchFamily="34" charset="0"/>
                <a:ea typeface="宋体" panose="02010600030101010101" pitchFamily="2" charset="-122"/>
                <a:sym typeface="Calibri" panose="020F0502020204030204" pitchFamily="34" charset="0"/>
              </a:rPr>
            </a:fld>
            <a:endParaRPr lang="zh-CN" altLang="en-US" sz="1200" dirty="0">
              <a:solidFill>
                <a:srgbClr val="898989"/>
              </a:solidFill>
              <a:latin typeface="Arial" panose="020B0604020202020204" pitchFamily="34" charset="0"/>
              <a:ea typeface="宋体" panose="02010600030101010101" pitchFamily="2" charset="-122"/>
              <a:sym typeface="Calibri" panose="020F0502020204030204" pitchFamily="34" charset="0"/>
            </a:endParaRPr>
          </a:p>
        </p:txBody>
      </p:sp>
      <p:sp>
        <p:nvSpPr>
          <p:cNvPr id="5122" name="Text Box 20"/>
          <p:cNvSpPr/>
          <p:nvPr/>
        </p:nvSpPr>
        <p:spPr>
          <a:xfrm>
            <a:off x="1243013" y="298450"/>
            <a:ext cx="2032000" cy="647700"/>
          </a:xfrm>
          <a:prstGeom prst="rect">
            <a:avLst/>
          </a:prstGeom>
          <a:noFill/>
          <a:ln w="9525">
            <a:noFill/>
          </a:ln>
        </p:spPr>
        <p:txBody>
          <a:bodyPr wrap="none" anchor="t" anchorCtr="0">
            <a:spAutoFit/>
          </a:bodyPr>
          <a:p>
            <a:r>
              <a:rPr lang="zh-CN" altLang="en-US" sz="36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项目内容</a:t>
            </a:r>
            <a:endParaRPr lang="zh-CN" altLang="en-US" dirty="0">
              <a:solidFill>
                <a:schemeClr val="accent2"/>
              </a:solidFill>
              <a:latin typeface="Arial" panose="020B0604020202020204" pitchFamily="34" charset="0"/>
              <a:ea typeface="宋体" panose="02010600030101010101" pitchFamily="2" charset="-122"/>
              <a:sym typeface="Calibri" panose="020F0502020204030204" pitchFamily="34" charset="0"/>
            </a:endParaRPr>
          </a:p>
        </p:txBody>
      </p:sp>
      <p:sp>
        <p:nvSpPr>
          <p:cNvPr id="5123" name="矩形 1"/>
          <p:cNvSpPr/>
          <p:nvPr/>
        </p:nvSpPr>
        <p:spPr>
          <a:xfrm>
            <a:off x="196850" y="1458913"/>
            <a:ext cx="1957388" cy="1441450"/>
          </a:xfrm>
          <a:prstGeom prst="rect">
            <a:avLst/>
          </a:prstGeom>
          <a:gradFill rotWithShape="1">
            <a:gsLst>
              <a:gs pos="0">
                <a:srgbClr val="2D5D97">
                  <a:alpha val="100000"/>
                </a:srgbClr>
              </a:gs>
              <a:gs pos="79999">
                <a:srgbClr val="3C7AC5">
                  <a:alpha val="100000"/>
                </a:srgbClr>
              </a:gs>
              <a:gs pos="100000">
                <a:srgbClr val="397BC9">
                  <a:alpha val="100000"/>
                </a:srgbClr>
              </a:gs>
            </a:gsLst>
            <a:lin ang="16200000" scaled="1"/>
            <a:tileRect/>
          </a:gradFill>
          <a:ln w="9525" cap="flat" cmpd="sng">
            <a:solidFill>
              <a:schemeClr val="accent1"/>
            </a:solidFill>
            <a:prstDash val="solid"/>
            <a:bevel/>
            <a:headEnd type="none" w="med" len="med"/>
            <a:tailEnd type="none" w="med" len="med"/>
          </a:ln>
        </p:spPr>
        <p:txBody>
          <a:bodyPr anchor="ctr" anchorCtr="0"/>
          <a:p>
            <a:pP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、发动机舱部件渗漏及损伤检查</a:t>
            </a:r>
            <a:endParaRPr lang="zh-CN" altLang="zh-CN" b="1" dirty="0">
              <a:solidFill>
                <a:schemeClr val="bg1"/>
              </a:solidFill>
              <a:latin typeface="微软雅黑" panose="020B0503020204020204" pitchFamily="34" charset="-122"/>
              <a:ea typeface="微软雅黑" panose="020B0503020204020204" pitchFamily="34" charset="-122"/>
            </a:endParaRPr>
          </a:p>
        </p:txBody>
      </p:sp>
      <p:sp>
        <p:nvSpPr>
          <p:cNvPr id="5124" name="矩形 19"/>
          <p:cNvSpPr/>
          <p:nvPr/>
        </p:nvSpPr>
        <p:spPr>
          <a:xfrm>
            <a:off x="7023100" y="1458913"/>
            <a:ext cx="1957388" cy="1441450"/>
          </a:xfrm>
          <a:prstGeom prst="rect">
            <a:avLst/>
          </a:prstGeom>
          <a:solidFill>
            <a:srgbClr val="CC6600"/>
          </a:soli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、冷却液和助力转向液液位检查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5" name="矩形 20"/>
          <p:cNvSpPr/>
          <p:nvPr/>
        </p:nvSpPr>
        <p:spPr>
          <a:xfrm>
            <a:off x="69850" y="5280025"/>
            <a:ext cx="1958975" cy="1441450"/>
          </a:xfrm>
          <a:prstGeom prst="rect">
            <a:avLst/>
          </a:prstGeom>
          <a:solidFill>
            <a:srgbClr val="278B3A"/>
          </a:soli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、制动液液位检查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6" name="矩形 20"/>
          <p:cNvSpPr/>
          <p:nvPr/>
        </p:nvSpPr>
        <p:spPr>
          <a:xfrm>
            <a:off x="3884613" y="3309938"/>
            <a:ext cx="1958975" cy="1441450"/>
          </a:xfrm>
          <a:prstGeom prst="rect">
            <a:avLst/>
          </a:prstGeom>
          <a:solidFill>
            <a:srgbClr val="953735"/>
          </a:soli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、蓄电池电压、电极卡夹及保险丝螺母力矩检查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27" name="矩形 20"/>
          <p:cNvSpPr/>
          <p:nvPr/>
        </p:nvSpPr>
        <p:spPr>
          <a:xfrm>
            <a:off x="7023100" y="4914900"/>
            <a:ext cx="1958975" cy="1441450"/>
          </a:xfrm>
          <a:prstGeom prst="rect">
            <a:avLst/>
          </a:prstGeom>
          <a:gradFill rotWithShape="1">
            <a:gsLst>
              <a:gs pos="0">
                <a:srgbClr val="012D86"/>
              </a:gs>
              <a:gs pos="100000">
                <a:srgbClr val="0E2557"/>
              </a:gs>
            </a:gsLst>
            <a:lin ang="5400000"/>
            <a:tileRect/>
          </a:gradFill>
          <a:ln w="9525">
            <a:noFill/>
          </a:ln>
        </p:spPr>
        <p:txBody>
          <a:bodyPr anchor="ctr" anchorCtr="0"/>
          <a:p>
            <a:pPr algn="ctr" eaLnBrk="0" hangingPunct="0"/>
            <a:r>
              <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、机油油位检查</a:t>
            </a:r>
            <a:endPar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5"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3076" name="TextBox 5"/>
          <p:cNvSpPr/>
          <p:nvPr/>
        </p:nvSpPr>
        <p:spPr>
          <a:xfrm>
            <a:off x="619125" y="1658938"/>
            <a:ext cx="7905750" cy="1444625"/>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2-3-1  </a:t>
            </a:r>
            <a:r>
              <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目视检查发动机舱部件</a:t>
            </a:r>
            <a:endParaRPr lang="zh-CN"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直接连接符 19"/>
          <p:cNvSpPr/>
          <p:nvPr/>
        </p:nvSpPr>
        <p:spPr>
          <a:xfrm>
            <a:off x="2838450" y="3852863"/>
            <a:ext cx="3787775" cy="42862"/>
          </a:xfrm>
          <a:prstGeom prst="line">
            <a:avLst/>
          </a:prstGeom>
          <a:ln w="57150" cap="flat" cmpd="sng">
            <a:solidFill>
              <a:srgbClr val="2E75B6"/>
            </a:solidFill>
            <a:prstDash val="solid"/>
            <a:bevel/>
            <a:headEnd type="none" w="med" len="med"/>
            <a:tailEnd type="triangle" w="med" len="med"/>
          </a:ln>
        </p:spPr>
      </p:sp>
      <p:sp>
        <p:nvSpPr>
          <p:cNvPr id="4099" name="TextBox 8"/>
          <p:cNvSpPr/>
          <p:nvPr/>
        </p:nvSpPr>
        <p:spPr>
          <a:xfrm>
            <a:off x="3090863" y="3106738"/>
            <a:ext cx="3535362"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发动机舱部件</a:t>
            </a:r>
            <a:endParaRPr lang="zh-CN" altLang="en-US" dirty="0">
              <a:latin typeface="Arial" panose="020B0604020202020204" pitchFamily="34" charset="0"/>
            </a:endParaRPr>
          </a:p>
        </p:txBody>
      </p:sp>
      <p:sp>
        <p:nvSpPr>
          <p:cNvPr id="410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410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276225" y="1728788"/>
            <a:ext cx="3024188" cy="50196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在日常维护中，发动机舱部件主要有发动机、空气滤清器、蓄电池、发动机排气系统、节气门、水箱补液罐、继电器盒、制动助力泵、车窗玻璃清洗液储液罐、制动液储液罐、活性炭罐等等。</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pic>
        <p:nvPicPr>
          <p:cNvPr id="5123" name="图片 12"/>
          <p:cNvPicPr>
            <a:picLocks noChangeAspect="1"/>
          </p:cNvPicPr>
          <p:nvPr/>
        </p:nvPicPr>
        <p:blipFill>
          <a:blip r:embed="rId1"/>
          <a:stretch>
            <a:fillRect/>
          </a:stretch>
        </p:blipFill>
        <p:spPr>
          <a:xfrm>
            <a:off x="3633788" y="1992313"/>
            <a:ext cx="4729162" cy="35861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35988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发动机：是汽车的心脏，承载着输出动力的重要使命，是驱动汽车行驶的核心部件。一般检查发动机状态时也分为静态和动态两个方面。</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40576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空气滤清器：汽车行驶离不开发动机的工作，发动机工作是靠爆燃燃油产生的能，而汽油爆燃就需要非常洁净的空气助燃。</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制动助力泵：车辆有行驶，就要有停止，想停的时候停不下来，就要出危险。</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40576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活性炭罐：是汽车为了环保而加上的，目的是把燃油箱内的燃油蒸汽给输送到炭灌，汽车发动机控制单元通过给炭灌电磁阀电，根据汽车的行驶状况适时来打开和关闭电磁阀，把燃油蒸汽输送到发动机内燃烧。</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a:off x="2838450" y="3852863"/>
            <a:ext cx="3787775" cy="42862"/>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06738"/>
            <a:ext cx="4087812" cy="644525"/>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发动机舱部件检查</a:t>
            </a:r>
            <a:endParaRPr lang="zh-CN" altLang="en-US" dirty="0">
              <a:latin typeface="Arial" panose="020B0604020202020204" pitchFamily="34" charset="0"/>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5123" name="矩形 3"/>
          <p:cNvSpPr/>
          <p:nvPr/>
        </p:nvSpPr>
        <p:spPr>
          <a:xfrm>
            <a:off x="923925" y="587375"/>
            <a:ext cx="1990725" cy="400050"/>
          </a:xfrm>
          <a:prstGeom prst="rect">
            <a:avLst/>
          </a:prstGeom>
          <a:noFill/>
          <a:ln w="9525">
            <a:noFill/>
          </a:ln>
        </p:spPr>
        <p:txBody>
          <a:bodyPr wrap="none">
            <a:spAutoFit/>
          </a:bodyPr>
          <a:p>
            <a:r>
              <a:rPr lang="zh-CN" altLang="zh-CN" b="1" dirty="0">
                <a:latin typeface="Arial" panose="020B0604020202020204" pitchFamily="34" charset="0"/>
              </a:rPr>
              <a:t>制造厂识别代号</a:t>
            </a:r>
            <a:endParaRPr lang="zh-CN" altLang="zh-CN" dirty="0">
              <a:latin typeface="Arial" panose="020B0604020202020204" pitchFamily="34" charset="0"/>
            </a:endParaRPr>
          </a:p>
        </p:txBody>
      </p:sp>
      <p:sp>
        <p:nvSpPr>
          <p:cNvPr id="6" name="圆角矩形 1"/>
          <p:cNvSpPr/>
          <p:nvPr/>
        </p:nvSpPr>
        <p:spPr>
          <a:xfrm>
            <a:off x="1112838" y="2130425"/>
            <a:ext cx="6303962" cy="10763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en-US" dirty="0">
                <a:latin typeface="Arial" panose="020B0604020202020204" pitchFamily="34" charset="0"/>
              </a:rPr>
              <a:t>车辆识别代码中前三位表示制造厂识别代号，分别</a:t>
            </a:r>
            <a:r>
              <a:rPr lang="zh-CN" altLang="zh-CN" dirty="0">
                <a:latin typeface="Arial" panose="020B0604020202020204" pitchFamily="34" charset="0"/>
              </a:rPr>
              <a:t>表示生产国家或地区代码</a:t>
            </a:r>
            <a:r>
              <a:rPr lang="zh-CN" altLang="en-US" dirty="0">
                <a:latin typeface="Arial" panose="020B0604020202020204" pitchFamily="34" charset="0"/>
              </a:rPr>
              <a:t>、</a:t>
            </a:r>
            <a:r>
              <a:rPr lang="zh-CN" altLang="zh-CN" dirty="0">
                <a:latin typeface="Arial" panose="020B0604020202020204" pitchFamily="34" charset="0"/>
              </a:rPr>
              <a:t>汽车制造商代码</a:t>
            </a:r>
            <a:r>
              <a:rPr lang="zh-CN" altLang="en-US" dirty="0">
                <a:latin typeface="Arial" panose="020B0604020202020204" pitchFamily="34" charset="0"/>
              </a:rPr>
              <a:t>、</a:t>
            </a:r>
            <a:r>
              <a:rPr lang="zh-CN" altLang="zh-CN" dirty="0">
                <a:latin typeface="Arial" panose="020B0604020202020204" pitchFamily="34" charset="0"/>
              </a:rPr>
              <a:t>汽车类型代码</a:t>
            </a:r>
            <a:endParaRPr lang="zh-CN" altLang="zh-CN" dirty="0">
              <a:latin typeface="Arial" panose="020B0604020202020204" pitchFamily="34" charset="0"/>
            </a:endParaRPr>
          </a:p>
          <a:p>
            <a:pPr eaLnBrk="1" hangingPunct="1"/>
            <a:endParaRPr lang="zh-CN" altLang="en-US" dirty="0">
              <a:latin typeface="Arial" panose="020B0604020202020204" pitchFamily="34" charset="0"/>
            </a:endParaRPr>
          </a:p>
        </p:txBody>
      </p:sp>
      <p:graphicFrame>
        <p:nvGraphicFramePr>
          <p:cNvPr id="7" name="表格 6"/>
          <p:cNvGraphicFramePr>
            <a:graphicFrameLocks noGrp="1"/>
          </p:cNvGraphicFramePr>
          <p:nvPr/>
        </p:nvGraphicFramePr>
        <p:xfrm>
          <a:off x="1308100" y="3773488"/>
          <a:ext cx="6257925" cy="1200150"/>
        </p:xfrm>
        <a:graphic>
          <a:graphicData uri="http://schemas.openxmlformats.org/drawingml/2006/table">
            <a:tbl>
              <a:tblPr firstRow="1" firstCol="1" bandRow="1">
                <a:tableStyleId>{5C22544A-7EE6-4342-B048-85BDC9FD1C3A}</a:tableStyleId>
              </a:tblPr>
              <a:tblGrid>
                <a:gridCol w="820420"/>
                <a:gridCol w="819785"/>
                <a:gridCol w="819150"/>
                <a:gridCol w="819150"/>
                <a:gridCol w="744855"/>
                <a:gridCol w="744855"/>
                <a:gridCol w="744855"/>
                <a:gridCol w="744855"/>
              </a:tblGrid>
              <a:tr h="0">
                <a:tc>
                  <a:txBody>
                    <a:bodyPr/>
                    <a:lstStyle/>
                    <a:p>
                      <a:pPr algn="ctr">
                        <a:lnSpc>
                          <a:spcPct val="150000"/>
                        </a:lnSpc>
                        <a:spcAft>
                          <a:spcPts val="0"/>
                        </a:spcAft>
                      </a:pPr>
                      <a:r>
                        <a:rPr lang="zh-CN" sz="1050" kern="100" dirty="0">
                          <a:effectLst/>
                        </a:rPr>
                        <a:t>代码</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国家</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代码</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国家</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代码</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国家</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代码</a:t>
                      </a:r>
                      <a:endParaRPr lang="zh-CN" sz="1050" kern="100" dirty="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国家</a:t>
                      </a:r>
                      <a:endParaRPr lang="zh-CN" sz="1050" kern="100">
                        <a:effectLst/>
                        <a:latin typeface="Times New Roman" panose="02020603050405020304"/>
                        <a:ea typeface="宋体" panose="02010600030101010101" pitchFamily="2" charset="-122"/>
                      </a:endParaRPr>
                    </a:p>
                  </a:txBody>
                  <a:tcPr marL="68580" marR="68580" marT="0" marB="0"/>
                </a:tc>
              </a:tr>
              <a:tr h="0">
                <a:tc>
                  <a:txBody>
                    <a:bodyPr/>
                    <a:lstStyle/>
                    <a:p>
                      <a:pPr algn="ctr">
                        <a:lnSpc>
                          <a:spcPct val="150000"/>
                        </a:lnSpc>
                        <a:spcAft>
                          <a:spcPts val="0"/>
                        </a:spcAft>
                      </a:pPr>
                      <a:r>
                        <a:rPr lang="en-US" sz="1050" kern="100">
                          <a:effectLst/>
                        </a:rPr>
                        <a:t>1</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美国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6</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澳大利亚</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J</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日本</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V</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法国</a:t>
                      </a:r>
                      <a:endParaRPr lang="zh-CN" sz="1050" kern="100">
                        <a:effectLst/>
                        <a:latin typeface="Times New Roman" panose="02020603050405020304"/>
                        <a:ea typeface="宋体" panose="02010600030101010101" pitchFamily="2" charset="-122"/>
                      </a:endParaRPr>
                    </a:p>
                  </a:txBody>
                  <a:tcPr marL="68580" marR="68580" marT="0" marB="0"/>
                </a:tc>
              </a:tr>
              <a:tr h="0">
                <a:tc>
                  <a:txBody>
                    <a:bodyPr/>
                    <a:lstStyle/>
                    <a:p>
                      <a:pPr algn="ctr">
                        <a:lnSpc>
                          <a:spcPct val="150000"/>
                        </a:lnSpc>
                        <a:spcAft>
                          <a:spcPts val="0"/>
                        </a:spcAft>
                      </a:pPr>
                      <a:r>
                        <a:rPr lang="en-US" sz="1050" kern="100">
                          <a:effectLst/>
                        </a:rPr>
                        <a:t>2</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加拿大</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9</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巴西</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S</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英国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R</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台湾</a:t>
                      </a:r>
                      <a:endParaRPr lang="zh-CN" sz="1050" kern="100">
                        <a:effectLst/>
                        <a:latin typeface="Times New Roman" panose="02020603050405020304"/>
                        <a:ea typeface="宋体" panose="02010600030101010101" pitchFamily="2" charset="-122"/>
                      </a:endParaRPr>
                    </a:p>
                  </a:txBody>
                  <a:tcPr marL="68580" marR="68580" marT="0" marB="0"/>
                </a:tc>
              </a:tr>
              <a:tr h="0">
                <a:tc>
                  <a:txBody>
                    <a:bodyPr/>
                    <a:lstStyle/>
                    <a:p>
                      <a:pPr algn="ctr">
                        <a:lnSpc>
                          <a:spcPct val="150000"/>
                        </a:lnSpc>
                        <a:spcAft>
                          <a:spcPts val="0"/>
                        </a:spcAft>
                      </a:pPr>
                      <a:r>
                        <a:rPr lang="en-US" sz="1050" kern="100">
                          <a:effectLst/>
                        </a:rPr>
                        <a:t>3</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墨西哥</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W</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德国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K</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韩国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Y</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瑞典</a:t>
                      </a:r>
                      <a:endParaRPr lang="zh-CN" sz="1050" kern="100">
                        <a:effectLst/>
                        <a:latin typeface="Times New Roman" panose="02020603050405020304"/>
                        <a:ea typeface="宋体" panose="02010600030101010101" pitchFamily="2" charset="-122"/>
                      </a:endParaRPr>
                    </a:p>
                  </a:txBody>
                  <a:tcPr marL="68580" marR="68580" marT="0" marB="0"/>
                </a:tc>
              </a:tr>
              <a:tr h="0">
                <a:tc>
                  <a:txBody>
                    <a:bodyPr/>
                    <a:lstStyle/>
                    <a:p>
                      <a:pPr algn="ctr">
                        <a:lnSpc>
                          <a:spcPct val="150000"/>
                        </a:lnSpc>
                        <a:spcAft>
                          <a:spcPts val="0"/>
                        </a:spcAft>
                      </a:pPr>
                      <a:r>
                        <a:rPr lang="en-US" sz="1050" kern="100">
                          <a:effectLst/>
                        </a:rPr>
                        <a:t>4</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美国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T</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瑞士</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L</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中国</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en-US" sz="1050" kern="100">
                          <a:effectLst/>
                        </a:rPr>
                        <a:t>Z</a:t>
                      </a:r>
                      <a:endParaRPr lang="zh-CN" sz="1050" kern="100">
                        <a:effectLst/>
                        <a:latin typeface="Times New Roman" panose="02020603050405020304"/>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意大利</a:t>
                      </a:r>
                      <a:endParaRPr lang="zh-CN" sz="1050" kern="100" dirty="0">
                        <a:effectLst/>
                        <a:latin typeface="Times New Roman" panose="02020603050405020304"/>
                        <a:ea typeface="宋体" panose="02010600030101010101" pitchFamily="2" charset="-122"/>
                      </a:endParaRPr>
                    </a:p>
                  </a:txBody>
                  <a:tcPr marL="68580" marR="68580" marT="0" marB="0"/>
                </a:tc>
              </a:tr>
            </a:tbl>
          </a:graphicData>
        </a:graphic>
      </p:graphicFrame>
      <p:sp>
        <p:nvSpPr>
          <p:cNvPr id="5181" name="矩形 8"/>
          <p:cNvSpPr/>
          <p:nvPr/>
        </p:nvSpPr>
        <p:spPr>
          <a:xfrm>
            <a:off x="3400425" y="3495675"/>
            <a:ext cx="1441450" cy="307975"/>
          </a:xfrm>
          <a:prstGeom prst="rect">
            <a:avLst/>
          </a:prstGeom>
          <a:noFill/>
          <a:ln w="9525">
            <a:noFill/>
          </a:ln>
        </p:spPr>
        <p:txBody>
          <a:bodyPr wrap="none">
            <a:spAutoFit/>
          </a:bodyPr>
          <a:p>
            <a:r>
              <a:rPr lang="zh-CN" altLang="zh-CN" sz="1400" dirty="0">
                <a:solidFill>
                  <a:schemeClr val="tx2"/>
                </a:solidFill>
                <a:latin typeface="Arial" panose="020B0604020202020204" pitchFamily="34" charset="0"/>
              </a:rPr>
              <a:t>国家或地域代码</a:t>
            </a:r>
            <a:endParaRPr lang="zh-CN" altLang="en-US" sz="1400" dirty="0">
              <a:solidFill>
                <a:schemeClr val="tx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28495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发动机舱部件检查主要包括发动机舱中燃油管、制动管、真空管有无损坏，各固定卡子是否脱落；发动机舱中管路有无老化变形，各连接部位有无渗漏</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18275" cy="28495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发动机舱中管路有无老化变形，各连接部位有无渗漏</a:t>
            </a:r>
            <a:r>
              <a:rPr lang="zh-CN" altLang="en-US" sz="1800" dirty="0">
                <a:latin typeface="Arial" panose="020B0604020202020204" pitchFamily="34" charset="0"/>
              </a:rPr>
              <a:t>检查进气系统管路是否损坏，固定是否紧固；检查助力转向液管路是否损坏，有无渗漏等。</a:t>
            </a:r>
            <a:endParaRPr lang="zh-CN" altLang="zh-CN" sz="1800" dirty="0">
              <a:latin typeface="Arial" panose="020B0604020202020204" pitchFamily="34" charset="0"/>
            </a:endParaRPr>
          </a:p>
          <a:p>
            <a:pPr eaLnBrk="0" hangingPunct="0"/>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4098" name="TextBox 9"/>
          <p:cNvSpPr/>
          <p:nvPr/>
        </p:nvSpPr>
        <p:spPr>
          <a:xfrm>
            <a:off x="4572000" y="6243638"/>
            <a:ext cx="4749800" cy="600075"/>
          </a:xfrm>
          <a:prstGeom prst="rect">
            <a:avLst/>
          </a:prstGeom>
          <a:noFill/>
          <a:ln w="9525">
            <a:noFill/>
          </a:ln>
        </p:spPr>
        <p:txBody>
          <a:bodyPr anchor="t" anchorCtr="0">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4099" name="TextBox 5"/>
          <p:cNvSpPr/>
          <p:nvPr/>
        </p:nvSpPr>
        <p:spPr>
          <a:xfrm>
            <a:off x="619125" y="1658938"/>
            <a:ext cx="7905750" cy="1431925"/>
          </a:xfrm>
          <a:prstGeom prst="rect">
            <a:avLst/>
          </a:prstGeom>
          <a:noFill/>
          <a:ln w="9525">
            <a:noFill/>
          </a:ln>
        </p:spPr>
        <p:txBody>
          <a:bodyPr anchor="t" anchorCtr="0">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2-3-2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冷却液和助力转向液液位检查</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直接连接符 19"/>
          <p:cNvSpPr/>
          <p:nvPr/>
        </p:nvSpPr>
        <p:spPr>
          <a:xfrm>
            <a:off x="2838450" y="3773488"/>
            <a:ext cx="4500563" cy="85725"/>
          </a:xfrm>
          <a:prstGeom prst="line">
            <a:avLst/>
          </a:prstGeom>
          <a:ln w="57150" cap="flat" cmpd="sng">
            <a:solidFill>
              <a:srgbClr val="2E75B6"/>
            </a:solidFill>
            <a:prstDash val="solid"/>
            <a:bevel/>
            <a:headEnd type="none" w="med" len="med"/>
            <a:tailEnd type="triangle" w="med" len="med"/>
          </a:ln>
        </p:spPr>
      </p:sp>
      <p:sp>
        <p:nvSpPr>
          <p:cNvPr id="5122" name="TextBox 8"/>
          <p:cNvSpPr/>
          <p:nvPr/>
        </p:nvSpPr>
        <p:spPr>
          <a:xfrm>
            <a:off x="2471738" y="3133725"/>
            <a:ext cx="6523037" cy="644525"/>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冷却液和助力转向液</a:t>
            </a:r>
            <a:endParaRPr lang="zh-CN" altLang="en-US" dirty="0">
              <a:latin typeface="Arial" panose="020B0604020202020204" pitchFamily="34" charset="0"/>
              <a:ea typeface="宋体" panose="02010600030101010101" pitchFamily="2" charset="-122"/>
            </a:endParaRPr>
          </a:p>
        </p:txBody>
      </p:sp>
      <p:sp>
        <p:nvSpPr>
          <p:cNvPr id="5123"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5124"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552450" y="1665288"/>
            <a:ext cx="4792663" cy="34734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发动机冷却液</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冷却液由水、防冻剂、添加剂三部分组成，按防冻剂成分不同可分为酒精型、甘油型、乙二醇型等类型的冷却液。</a:t>
            </a:r>
            <a:endParaRPr lang="zh-CN" altLang="zh-CN" sz="1800" dirty="0">
              <a:latin typeface="Arial" panose="020B0604020202020204" pitchFamily="34" charset="0"/>
              <a:ea typeface="宋体" panose="02010600030101010101" pitchFamily="2" charset="-122"/>
            </a:endParaRPr>
          </a:p>
        </p:txBody>
      </p:sp>
      <p:pic>
        <p:nvPicPr>
          <p:cNvPr id="6146" name="Picture 13" descr="发动机冷却液液面检查"/>
          <p:cNvPicPr>
            <a:picLocks noChangeAspect="1"/>
          </p:cNvPicPr>
          <p:nvPr/>
        </p:nvPicPr>
        <p:blipFill>
          <a:blip r:embed="rId1">
            <a:grayscl/>
          </a:blip>
          <a:srcRect b="8643"/>
          <a:stretch>
            <a:fillRect/>
          </a:stretch>
        </p:blipFill>
        <p:spPr>
          <a:xfrm>
            <a:off x="5454650" y="2978150"/>
            <a:ext cx="3367088" cy="30749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552450" y="1665288"/>
            <a:ext cx="4792663" cy="34734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冷却液的功能</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1）冬季防冻</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2）防腐蚀</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3）防水垢</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4）高沸点</a:t>
            </a:r>
            <a:endParaRPr lang="zh-CN" altLang="zh-CN" sz="1800" dirty="0">
              <a:latin typeface="Arial" panose="020B0604020202020204" pitchFamily="34" charset="0"/>
              <a:ea typeface="宋体" panose="02010600030101010101" pitchFamily="2" charset="-122"/>
            </a:endParaRPr>
          </a:p>
        </p:txBody>
      </p:sp>
      <p:pic>
        <p:nvPicPr>
          <p:cNvPr id="8194" name="图片 20" descr="http://www.122.cn/upload/resources/image/2014/11/17/52297.jpg"/>
          <p:cNvPicPr>
            <a:picLocks noChangeAspect="1"/>
          </p:cNvPicPr>
          <p:nvPr/>
        </p:nvPicPr>
        <p:blipFill>
          <a:blip r:embed="rId1"/>
          <a:stretch>
            <a:fillRect/>
          </a:stretch>
        </p:blipFill>
        <p:spPr>
          <a:xfrm>
            <a:off x="3978275" y="2500313"/>
            <a:ext cx="4708525" cy="32496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552450" y="1665288"/>
            <a:ext cx="4792663" cy="34734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助力转向液</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助力转向液是汽车助力转向泵里面用的一种特殊液体，通过液压作用，可以使方向盘变的非常轻巧，与自动变速器油液、制动油液以及减震油液类似。</a:t>
            </a:r>
            <a:endParaRPr lang="zh-CN" altLang="zh-CN" sz="1800" dirty="0">
              <a:latin typeface="Arial" panose="020B0604020202020204" pitchFamily="34" charset="0"/>
              <a:ea typeface="宋体" panose="02010600030101010101" pitchFamily="2" charset="-122"/>
            </a:endParaRPr>
          </a:p>
        </p:txBody>
      </p:sp>
      <p:pic>
        <p:nvPicPr>
          <p:cNvPr id="10242" name="图片 23" descr="https://timgsa.baidu.com/timg?image&amp;quality=80&amp;size=b9999_10000&amp;sec=1504433440304&amp;di=0f0bc3e429d37e6ccdf6ec226ab317e4&amp;imgtype=0&amp;src=http%3A%2F%2Fimg.mp.itc.cn%2Fupload%2F20161007%2F4076a5019ab44ef8b392d87552a9ff01_th.jpg"/>
          <p:cNvPicPr>
            <a:picLocks noChangeAspect="1"/>
          </p:cNvPicPr>
          <p:nvPr/>
        </p:nvPicPr>
        <p:blipFill>
          <a:blip r:embed="rId1"/>
          <a:stretch>
            <a:fillRect/>
          </a:stretch>
        </p:blipFill>
        <p:spPr>
          <a:xfrm>
            <a:off x="4343400" y="3727450"/>
            <a:ext cx="4265613" cy="28432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752475" y="1571625"/>
            <a:ext cx="6518275" cy="301307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助力转向液作用</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助力转向油就是加注在助力转向系统里面的一种介质油，起到传递转向力和缓冲的作用。</a:t>
            </a:r>
            <a:r>
              <a:rPr lang="en-US" altLang="zh-CN" sz="1800" dirty="0">
                <a:latin typeface="Arial" panose="020B0604020202020204" pitchFamily="34" charset="0"/>
                <a:ea typeface="宋体" panose="02010600030101010101" pitchFamily="2" charset="-122"/>
              </a:rPr>
              <a:t> </a:t>
            </a:r>
            <a:endParaRPr lang="en-US"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助力转向液更换周期</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为防止转向助力油过脏或变质，建议2年或3万公里更换一次转向助力油。</a:t>
            </a:r>
            <a:endParaRPr lang="zh-CN" altLang="zh-CN" sz="18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直接连接符 19"/>
          <p:cNvSpPr/>
          <p:nvPr/>
        </p:nvSpPr>
        <p:spPr>
          <a:xfrm>
            <a:off x="2838450" y="3773488"/>
            <a:ext cx="4500563" cy="85725"/>
          </a:xfrm>
          <a:prstGeom prst="line">
            <a:avLst/>
          </a:prstGeom>
          <a:ln w="57150" cap="flat" cmpd="sng">
            <a:solidFill>
              <a:srgbClr val="2E75B6"/>
            </a:solidFill>
            <a:prstDash val="solid"/>
            <a:bevel/>
            <a:headEnd type="none" w="med" len="med"/>
            <a:tailEnd type="triangle" w="med" len="med"/>
          </a:ln>
        </p:spPr>
      </p:sp>
      <p:sp>
        <p:nvSpPr>
          <p:cNvPr id="14338" name="TextBox 8"/>
          <p:cNvSpPr/>
          <p:nvPr/>
        </p:nvSpPr>
        <p:spPr>
          <a:xfrm>
            <a:off x="2471738" y="3133725"/>
            <a:ext cx="6523037" cy="644525"/>
          </a:xfrm>
          <a:prstGeom prst="rect">
            <a:avLst/>
          </a:prstGeom>
          <a:noFill/>
          <a:ln w="9525">
            <a:noFill/>
          </a:ln>
        </p:spPr>
        <p:txBody>
          <a:bodyPr wrap="square" anchor="t" anchorCtr="0">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冷却液和助力转向液检查</a:t>
            </a:r>
            <a:endParaRPr lang="en-US" altLang="zh-CN" sz="36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ea typeface="宋体" panose="02010600030101010101" pitchFamily="2" charset="-122"/>
              <a:sym typeface="Calibri" panose="020F0502020204030204" pitchFamily="34" charset="0"/>
            </a:endParaRPr>
          </a:p>
        </p:txBody>
      </p:sp>
      <p:sp>
        <p:nvSpPr>
          <p:cNvPr id="14340"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692150" y="1571625"/>
            <a:ext cx="6516688" cy="26860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检查冷却液</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在发动机冷态时进行。找到冷却液罐上面有Min和Max两条线，观察液体在两条线之间即可。不足时添加。如发现短时间内冷却液减少的很快，应检查冷却系统是否有泄漏或到维修站去检查。</a:t>
            </a:r>
            <a:r>
              <a:rPr lang="en-US" altLang="zh-CN" sz="1800" dirty="0">
                <a:latin typeface="Arial" panose="020B0604020202020204" pitchFamily="34" charset="0"/>
                <a:ea typeface="宋体" panose="02010600030101010101" pitchFamily="2" charset="-122"/>
              </a:rPr>
              <a:t> </a:t>
            </a:r>
            <a:endParaRPr lang="zh-CN" altLang="zh-CN" sz="1800" dirty="0">
              <a:latin typeface="Arial" panose="020B0604020202020204" pitchFamily="34" charset="0"/>
              <a:ea typeface="宋体" panose="02010600030101010101" pitchFamily="2" charset="-122"/>
            </a:endParaRPr>
          </a:p>
        </p:txBody>
      </p:sp>
      <p:pic>
        <p:nvPicPr>
          <p:cNvPr id="15362" name="Picture 13" descr="发动机冷却液液面检查"/>
          <p:cNvPicPr>
            <a:picLocks noChangeAspect="1"/>
          </p:cNvPicPr>
          <p:nvPr/>
        </p:nvPicPr>
        <p:blipFill>
          <a:blip r:embed="rId1">
            <a:grayscl/>
          </a:blip>
          <a:srcRect b="8643"/>
          <a:stretch>
            <a:fillRect/>
          </a:stretch>
        </p:blipFill>
        <p:spPr>
          <a:xfrm>
            <a:off x="4014788" y="3989388"/>
            <a:ext cx="3194050" cy="24003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6147" name="矩形 3"/>
          <p:cNvSpPr/>
          <p:nvPr/>
        </p:nvSpPr>
        <p:spPr>
          <a:xfrm>
            <a:off x="923925" y="587375"/>
            <a:ext cx="1724025" cy="400050"/>
          </a:xfrm>
          <a:prstGeom prst="rect">
            <a:avLst/>
          </a:prstGeom>
          <a:noFill/>
          <a:ln w="9525">
            <a:noFill/>
          </a:ln>
        </p:spPr>
        <p:txBody>
          <a:bodyPr wrap="none">
            <a:spAutoFit/>
          </a:bodyPr>
          <a:p>
            <a:r>
              <a:rPr lang="zh-CN" altLang="en-US" b="1" dirty="0">
                <a:latin typeface="Arial" panose="020B0604020202020204" pitchFamily="34" charset="0"/>
              </a:rPr>
              <a:t>车辆说明部分</a:t>
            </a:r>
            <a:endParaRPr lang="zh-CN" altLang="zh-CN" b="1" dirty="0">
              <a:latin typeface="Arial" panose="020B0604020202020204" pitchFamily="34" charset="0"/>
            </a:endParaRPr>
          </a:p>
        </p:txBody>
      </p:sp>
      <p:sp>
        <p:nvSpPr>
          <p:cNvPr id="5" name="圆角矩形 1"/>
          <p:cNvSpPr/>
          <p:nvPr/>
        </p:nvSpPr>
        <p:spPr>
          <a:xfrm>
            <a:off x="1112838" y="2130425"/>
            <a:ext cx="6303962" cy="10763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1" hangingPunct="1"/>
            <a:r>
              <a:rPr lang="zh-CN" altLang="en-US" dirty="0">
                <a:latin typeface="Arial" panose="020B0604020202020204" pitchFamily="34" charset="0"/>
              </a:rPr>
              <a:t>车辆说明部分用于说明车辆的一般特征信息，</a:t>
            </a:r>
            <a:r>
              <a:rPr lang="zh-CN" altLang="zh-CN" dirty="0">
                <a:latin typeface="Arial" panose="020B0604020202020204" pitchFamily="34" charset="0"/>
              </a:rPr>
              <a:t>第</a:t>
            </a:r>
            <a:r>
              <a:rPr lang="en-US" altLang="zh-CN" dirty="0">
                <a:latin typeface="Arial" panose="020B0604020202020204" pitchFamily="34" charset="0"/>
              </a:rPr>
              <a:t>4~8</a:t>
            </a:r>
            <a:r>
              <a:rPr lang="zh-CN" altLang="zh-CN" dirty="0">
                <a:latin typeface="Arial" panose="020B0604020202020204" pitchFamily="34" charset="0"/>
              </a:rPr>
              <a:t>位表示车辆特征，第</a:t>
            </a:r>
            <a:r>
              <a:rPr lang="en-US" altLang="zh-CN" dirty="0">
                <a:latin typeface="Arial" panose="020B0604020202020204" pitchFamily="34" charset="0"/>
              </a:rPr>
              <a:t>9</a:t>
            </a:r>
            <a:r>
              <a:rPr lang="zh-CN" altLang="zh-CN" dirty="0">
                <a:latin typeface="Arial" panose="020B0604020202020204" pitchFamily="34" charset="0"/>
              </a:rPr>
              <a:t>位是校验位，</a:t>
            </a:r>
            <a:endParaRPr lang="zh-CN" altLang="en-US" dirty="0">
              <a:latin typeface="Arial" panose="020B0604020202020204" pitchFamily="34" charset="0"/>
            </a:endParaRPr>
          </a:p>
        </p:txBody>
      </p:sp>
      <p:graphicFrame>
        <p:nvGraphicFramePr>
          <p:cNvPr id="6" name="表格 5"/>
          <p:cNvGraphicFramePr>
            <a:graphicFrameLocks noGrp="1"/>
          </p:cNvGraphicFramePr>
          <p:nvPr/>
        </p:nvGraphicFramePr>
        <p:xfrm>
          <a:off x="1235075" y="3616325"/>
          <a:ext cx="6486525" cy="1554164"/>
        </p:xfrm>
        <a:graphic>
          <a:graphicData uri="http://schemas.openxmlformats.org/drawingml/2006/table">
            <a:tbl>
              <a:tblPr firstRow="1" firstCol="1" bandRow="1">
                <a:tableStyleId>{5C22544A-7EE6-4342-B048-85BDC9FD1C3A}</a:tableStyleId>
              </a:tblPr>
              <a:tblGrid>
                <a:gridCol w="724675"/>
                <a:gridCol w="5761850"/>
              </a:tblGrid>
              <a:tr h="309427">
                <a:tc>
                  <a:txBody>
                    <a:bodyPr/>
                    <a:lstStyle/>
                    <a:p>
                      <a:pPr algn="ctr">
                        <a:lnSpc>
                          <a:spcPct val="150000"/>
                        </a:lnSpc>
                        <a:spcAft>
                          <a:spcPts val="0"/>
                        </a:spcAft>
                      </a:pPr>
                      <a:r>
                        <a:rPr lang="zh-CN" sz="1000" kern="100">
                          <a:effectLst/>
                        </a:rPr>
                        <a:t>类型</a:t>
                      </a:r>
                      <a:endParaRPr lang="zh-CN" sz="1000" kern="100">
                        <a:effectLst/>
                        <a:latin typeface="Times New Roman" panose="02020603050405020304"/>
                        <a:ea typeface="宋体" panose="02010600030101010101" pitchFamily="2" charset="-122"/>
                      </a:endParaRPr>
                    </a:p>
                  </a:txBody>
                  <a:tcPr marL="68581" marR="68581" marT="0" marB="0"/>
                </a:tc>
                <a:tc>
                  <a:txBody>
                    <a:bodyPr/>
                    <a:lstStyle/>
                    <a:p>
                      <a:pPr algn="ctr">
                        <a:lnSpc>
                          <a:spcPct val="150000"/>
                        </a:lnSpc>
                        <a:spcAft>
                          <a:spcPts val="0"/>
                        </a:spcAft>
                      </a:pPr>
                      <a:r>
                        <a:rPr lang="zh-CN" sz="1000" kern="100" dirty="0">
                          <a:effectLst/>
                        </a:rPr>
                        <a:t>特征</a:t>
                      </a:r>
                      <a:endParaRPr lang="zh-CN" sz="1000" kern="100" dirty="0">
                        <a:effectLst/>
                        <a:latin typeface="Times New Roman" panose="02020603050405020304"/>
                        <a:ea typeface="宋体" panose="02010600030101010101" pitchFamily="2" charset="-122"/>
                      </a:endParaRPr>
                    </a:p>
                  </a:txBody>
                  <a:tcPr marL="68581" marR="68581" marT="0" marB="0"/>
                </a:tc>
              </a:tr>
              <a:tr h="309427">
                <a:tc>
                  <a:txBody>
                    <a:bodyPr/>
                    <a:lstStyle/>
                    <a:p>
                      <a:pPr algn="ctr">
                        <a:lnSpc>
                          <a:spcPct val="150000"/>
                        </a:lnSpc>
                        <a:spcAft>
                          <a:spcPts val="0"/>
                        </a:spcAft>
                      </a:pPr>
                      <a:r>
                        <a:rPr lang="zh-CN" sz="1000" kern="100">
                          <a:effectLst/>
                        </a:rPr>
                        <a:t>轿车</a:t>
                      </a:r>
                      <a:endParaRPr lang="zh-CN" sz="1000" kern="100">
                        <a:effectLst/>
                        <a:latin typeface="Times New Roman" panose="02020603050405020304"/>
                        <a:ea typeface="宋体" panose="02010600030101010101" pitchFamily="2" charset="-122"/>
                      </a:endParaRPr>
                    </a:p>
                  </a:txBody>
                  <a:tcPr marL="68581" marR="68581" marT="0" marB="0"/>
                </a:tc>
                <a:tc>
                  <a:txBody>
                    <a:bodyPr/>
                    <a:lstStyle/>
                    <a:p>
                      <a:pPr algn="ctr">
                        <a:lnSpc>
                          <a:spcPct val="150000"/>
                        </a:lnSpc>
                        <a:spcAft>
                          <a:spcPts val="0"/>
                        </a:spcAft>
                      </a:pPr>
                      <a:r>
                        <a:rPr lang="zh-CN" sz="1000" kern="100">
                          <a:effectLst/>
                        </a:rPr>
                        <a:t>种类、系列、车身类型、发动机类型及约束系统类型</a:t>
                      </a:r>
                      <a:endParaRPr lang="zh-CN" sz="1000" kern="100">
                        <a:effectLst/>
                        <a:latin typeface="Times New Roman" panose="02020603050405020304"/>
                        <a:ea typeface="宋体" panose="02010600030101010101" pitchFamily="2" charset="-122"/>
                      </a:endParaRPr>
                    </a:p>
                  </a:txBody>
                  <a:tcPr marL="68581" marR="68581" marT="0" marB="0"/>
                </a:tc>
              </a:tr>
              <a:tr h="316456">
                <a:tc>
                  <a:txBody>
                    <a:bodyPr/>
                    <a:lstStyle/>
                    <a:p>
                      <a:pPr algn="ctr">
                        <a:lnSpc>
                          <a:spcPct val="150000"/>
                        </a:lnSpc>
                        <a:spcAft>
                          <a:spcPts val="0"/>
                        </a:spcAft>
                      </a:pPr>
                      <a:r>
                        <a:rPr lang="en-US" sz="1000" kern="100">
                          <a:effectLst/>
                        </a:rPr>
                        <a:t>MPV</a:t>
                      </a:r>
                      <a:endParaRPr lang="zh-CN" sz="1000" kern="100">
                        <a:effectLst/>
                        <a:latin typeface="Times New Roman" panose="02020603050405020304"/>
                        <a:ea typeface="宋体" panose="02010600030101010101" pitchFamily="2" charset="-122"/>
                      </a:endParaRPr>
                    </a:p>
                  </a:txBody>
                  <a:tcPr marL="68581" marR="68581" marT="0" marB="0"/>
                </a:tc>
                <a:tc>
                  <a:txBody>
                    <a:bodyPr/>
                    <a:lstStyle/>
                    <a:p>
                      <a:pPr algn="ctr">
                        <a:lnSpc>
                          <a:spcPct val="150000"/>
                        </a:lnSpc>
                        <a:spcAft>
                          <a:spcPts val="0"/>
                        </a:spcAft>
                      </a:pPr>
                      <a:r>
                        <a:rPr lang="zh-CN" sz="1000" kern="100">
                          <a:effectLst/>
                        </a:rPr>
                        <a:t>种类、系列、车身类型、发动机类型及车辆额定总重</a:t>
                      </a:r>
                      <a:endParaRPr lang="zh-CN" sz="1000" kern="100">
                        <a:effectLst/>
                        <a:latin typeface="Times New Roman" panose="02020603050405020304"/>
                        <a:ea typeface="宋体" panose="02010600030101010101" pitchFamily="2" charset="-122"/>
                      </a:endParaRPr>
                    </a:p>
                  </a:txBody>
                  <a:tcPr marL="68581" marR="68581" marT="0" marB="0"/>
                </a:tc>
              </a:tr>
              <a:tr h="309427">
                <a:tc>
                  <a:txBody>
                    <a:bodyPr/>
                    <a:lstStyle/>
                    <a:p>
                      <a:pPr algn="ctr">
                        <a:lnSpc>
                          <a:spcPct val="150000"/>
                        </a:lnSpc>
                        <a:spcAft>
                          <a:spcPts val="0"/>
                        </a:spcAft>
                      </a:pPr>
                      <a:r>
                        <a:rPr lang="zh-CN" sz="1000" kern="100">
                          <a:effectLst/>
                        </a:rPr>
                        <a:t>载货车</a:t>
                      </a:r>
                      <a:endParaRPr lang="zh-CN" sz="1000" kern="100">
                        <a:effectLst/>
                        <a:latin typeface="Times New Roman" panose="02020603050405020304"/>
                        <a:ea typeface="宋体" panose="02010600030101010101" pitchFamily="2" charset="-122"/>
                      </a:endParaRPr>
                    </a:p>
                  </a:txBody>
                  <a:tcPr marL="68581" marR="68581" marT="0" marB="0"/>
                </a:tc>
                <a:tc>
                  <a:txBody>
                    <a:bodyPr/>
                    <a:lstStyle/>
                    <a:p>
                      <a:pPr algn="ctr">
                        <a:lnSpc>
                          <a:spcPct val="150000"/>
                        </a:lnSpc>
                        <a:spcAft>
                          <a:spcPts val="0"/>
                        </a:spcAft>
                      </a:pPr>
                      <a:r>
                        <a:rPr lang="zh-CN" sz="1000" kern="100">
                          <a:effectLst/>
                        </a:rPr>
                        <a:t>型号或种类、系列、底盘、驾驶室类型、发动机类型、制动系统及车辆额定总重</a:t>
                      </a:r>
                      <a:endParaRPr lang="zh-CN" sz="1000" kern="100">
                        <a:effectLst/>
                        <a:latin typeface="Times New Roman" panose="02020603050405020304"/>
                        <a:ea typeface="宋体" panose="02010600030101010101" pitchFamily="2" charset="-122"/>
                      </a:endParaRPr>
                    </a:p>
                  </a:txBody>
                  <a:tcPr marL="68581" marR="68581" marT="0" marB="0"/>
                </a:tc>
              </a:tr>
              <a:tr h="309427">
                <a:tc>
                  <a:txBody>
                    <a:bodyPr/>
                    <a:lstStyle/>
                    <a:p>
                      <a:pPr algn="ctr">
                        <a:lnSpc>
                          <a:spcPct val="150000"/>
                        </a:lnSpc>
                        <a:spcAft>
                          <a:spcPts val="0"/>
                        </a:spcAft>
                      </a:pPr>
                      <a:r>
                        <a:rPr lang="zh-CN" sz="1000" kern="100">
                          <a:effectLst/>
                        </a:rPr>
                        <a:t>客车</a:t>
                      </a:r>
                      <a:endParaRPr lang="zh-CN" sz="1000" kern="100">
                        <a:effectLst/>
                        <a:latin typeface="Times New Roman" panose="02020603050405020304"/>
                        <a:ea typeface="宋体" panose="02010600030101010101" pitchFamily="2" charset="-122"/>
                      </a:endParaRPr>
                    </a:p>
                  </a:txBody>
                  <a:tcPr marL="68581" marR="68581" marT="0" marB="0"/>
                </a:tc>
                <a:tc>
                  <a:txBody>
                    <a:bodyPr/>
                    <a:lstStyle/>
                    <a:p>
                      <a:pPr algn="ctr">
                        <a:lnSpc>
                          <a:spcPct val="150000"/>
                        </a:lnSpc>
                        <a:spcAft>
                          <a:spcPts val="0"/>
                        </a:spcAft>
                      </a:pPr>
                      <a:r>
                        <a:rPr lang="zh-CN" sz="1000" kern="100" dirty="0">
                          <a:effectLst/>
                        </a:rPr>
                        <a:t>型号或种类、系列、车身类型、发动机类型及制动系统</a:t>
                      </a:r>
                      <a:endParaRPr lang="zh-CN" sz="1000" kern="100" dirty="0">
                        <a:effectLst/>
                        <a:latin typeface="Times New Roman" panose="02020603050405020304"/>
                        <a:ea typeface="宋体" panose="02010600030101010101" pitchFamily="2" charset="-122"/>
                      </a:endParaRPr>
                    </a:p>
                  </a:txBody>
                  <a:tcPr marL="68581" marR="68581"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692150" y="1571625"/>
            <a:ext cx="6516688" cy="28495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nchor="t" anchorCtr="0"/>
          <a:p>
            <a:pPr eaLnBrk="0" hangingPunct="0">
              <a:lnSpc>
                <a:spcPct val="150000"/>
              </a:lnSpc>
            </a:pPr>
            <a:r>
              <a:rPr lang="zh-CN" altLang="zh-CN" sz="1800" dirty="0">
                <a:latin typeface="Arial" panose="020B0604020202020204" pitchFamily="34" charset="0"/>
                <a:ea typeface="宋体" panose="02010600030101010101" pitchFamily="2" charset="-122"/>
              </a:rPr>
              <a:t>助力转向液检查</a:t>
            </a:r>
            <a:endParaRPr lang="zh-CN" altLang="zh-CN" sz="1800" dirty="0">
              <a:latin typeface="Arial" panose="020B0604020202020204" pitchFamily="34" charset="0"/>
              <a:ea typeface="宋体" panose="02010600030101010101" pitchFamily="2" charset="-122"/>
            </a:endParaRPr>
          </a:p>
          <a:p>
            <a:pPr eaLnBrk="0" hangingPunct="0">
              <a:lnSpc>
                <a:spcPct val="150000"/>
              </a:lnSpc>
            </a:pPr>
            <a:r>
              <a:rPr lang="zh-CN" altLang="zh-CN" sz="1800" dirty="0">
                <a:latin typeface="Arial" panose="020B0604020202020204" pitchFamily="34" charset="0"/>
                <a:ea typeface="宋体" panose="02010600030101010101" pitchFamily="2" charset="-122"/>
              </a:rPr>
              <a:t>   当引擎冷却下来，将加油盖及储油筒顶部擦拭干净，然后将方向机油盖旋出，并且用无纤维干净纸巾将油尺擦拭干净，然后再装上锁紧，锁紧后再打开抽出检查油尺的油面。 加注或更换油液，必须使用正确的动力方向机油，若使用不当，会导致方向机受损。</a:t>
            </a:r>
            <a:endParaRPr lang="zh-CN" altLang="zh-CN" sz="1800" dirty="0">
              <a:latin typeface="Arial" panose="020B0604020202020204" pitchFamily="34" charset="0"/>
              <a:ea typeface="宋体" panose="02010600030101010101" pitchFamily="2" charset="-122"/>
            </a:endParaRPr>
          </a:p>
          <a:p>
            <a:pPr eaLnBrk="0" hangingPunct="0"/>
            <a:r>
              <a:rPr lang="en-US" altLang="zh-CN" sz="1800" dirty="0">
                <a:latin typeface="Arial" panose="020B0604020202020204" pitchFamily="34" charset="0"/>
                <a:ea typeface="宋体" panose="02010600030101010101" pitchFamily="2" charset="-122"/>
              </a:rPr>
              <a:t> </a:t>
            </a:r>
            <a:endParaRPr lang="zh-CN" altLang="zh-CN" sz="1800" dirty="0">
              <a:latin typeface="Arial" panose="020B0604020202020204" pitchFamily="34" charset="0"/>
              <a:ea typeface="宋体" panose="02010600030101010101" pitchFamily="2" charset="-122"/>
            </a:endParaRPr>
          </a:p>
        </p:txBody>
      </p:sp>
      <p:pic>
        <p:nvPicPr>
          <p:cNvPr id="17410" name="图片 16" descr="http://img6.xgo-img.com.cn/bbsimg_c/1545/1544230.jpg"/>
          <p:cNvPicPr>
            <a:picLocks noChangeAspect="1"/>
          </p:cNvPicPr>
          <p:nvPr/>
        </p:nvPicPr>
        <p:blipFill>
          <a:blip r:embed="rId1"/>
          <a:stretch>
            <a:fillRect/>
          </a:stretch>
        </p:blipFill>
        <p:spPr>
          <a:xfrm>
            <a:off x="3081338" y="4013200"/>
            <a:ext cx="4414837" cy="2730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1446212"/>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2-3-3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制动液及相应管路检查</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a:off x="2838450" y="3773488"/>
            <a:ext cx="2522538" cy="63500"/>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制动液</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1222375" y="1931988"/>
            <a:ext cx="4410075" cy="243363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制动液</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制动液是液压制动系统中传递制动压力的液态介质，使用在采用液压制动系统的车辆中。 </a:t>
            </a: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33388" y="2139950"/>
            <a:ext cx="4410075" cy="24336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）制动液的分类</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一般来说制动液按其原料、工艺和使用要求的不同，制动液可分为三种类型。</a:t>
            </a:r>
            <a:endParaRPr lang="en-US" altLang="zh-CN" sz="1800" dirty="0">
              <a:latin typeface="Arial" panose="020B0604020202020204" pitchFamily="34" charset="0"/>
            </a:endParaRPr>
          </a:p>
          <a:p>
            <a:pPr>
              <a:lnSpc>
                <a:spcPct val="150000"/>
              </a:lnSpc>
            </a:pPr>
            <a:r>
              <a:rPr lang="zh-CN" altLang="zh-CN" sz="1800" dirty="0">
                <a:latin typeface="Arial" panose="020B0604020202020204" pitchFamily="34" charset="0"/>
              </a:rPr>
              <a:t>蓖麻油</a:t>
            </a:r>
            <a:r>
              <a:rPr lang="en-US" altLang="zh-CN" sz="1800" dirty="0">
                <a:latin typeface="Arial" panose="020B0604020202020204" pitchFamily="34" charset="0"/>
              </a:rPr>
              <a:t>-</a:t>
            </a:r>
            <a:r>
              <a:rPr lang="zh-CN" altLang="zh-CN" sz="1800" dirty="0">
                <a:latin typeface="Arial" panose="020B0604020202020204" pitchFamily="34" charset="0"/>
              </a:rPr>
              <a:t>醇型</a:t>
            </a:r>
            <a:r>
              <a:rPr lang="zh-CN" altLang="en-US" sz="1800" dirty="0">
                <a:latin typeface="Arial" panose="020B0604020202020204" pitchFamily="34" charset="0"/>
              </a:rPr>
              <a:t>，</a:t>
            </a:r>
            <a:r>
              <a:rPr lang="zh-CN" altLang="zh-CN" sz="1800" dirty="0">
                <a:latin typeface="Arial" panose="020B0604020202020204" pitchFamily="34" charset="0"/>
              </a:rPr>
              <a:t>合成型</a:t>
            </a:r>
            <a:r>
              <a:rPr lang="zh-CN" altLang="en-US" sz="1800" dirty="0">
                <a:latin typeface="Arial" panose="020B0604020202020204" pitchFamily="34" charset="0"/>
              </a:rPr>
              <a:t>，</a:t>
            </a:r>
            <a:r>
              <a:rPr lang="zh-CN" altLang="zh-CN" sz="1800" dirty="0">
                <a:latin typeface="Arial" panose="020B0604020202020204" pitchFamily="34" charset="0"/>
              </a:rPr>
              <a:t>矿油型</a:t>
            </a:r>
            <a:r>
              <a:rPr lang="zh-CN" altLang="en-US" sz="1800" dirty="0">
                <a:latin typeface="Arial" panose="020B0604020202020204" pitchFamily="34" charset="0"/>
              </a:rPr>
              <a:t>。</a:t>
            </a:r>
            <a:endParaRPr lang="zh-CN" altLang="zh-CN" sz="1800" dirty="0">
              <a:latin typeface="Arial" panose="020B0604020202020204" pitchFamily="34" charset="0"/>
            </a:endParaRPr>
          </a:p>
        </p:txBody>
      </p:sp>
      <p:pic>
        <p:nvPicPr>
          <p:cNvPr id="5123" name="图片 3" descr="http://p1.so.qhimgs1.com/t018a145f0f617e5d81.jpg"/>
          <p:cNvPicPr>
            <a:picLocks noChangeAspect="1"/>
          </p:cNvPicPr>
          <p:nvPr/>
        </p:nvPicPr>
        <p:blipFill>
          <a:blip r:embed="rId1"/>
          <a:stretch>
            <a:fillRect/>
          </a:stretch>
        </p:blipFill>
        <p:spPr>
          <a:xfrm>
            <a:off x="4965700" y="3687763"/>
            <a:ext cx="3811588" cy="228123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33388" y="2139950"/>
            <a:ext cx="8405812" cy="44545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）制动液的性能指标</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我国现行的制动液标准</a:t>
            </a:r>
            <a:r>
              <a:rPr lang="en-US" altLang="zh-CN" sz="1800" dirty="0">
                <a:latin typeface="Arial" panose="020B0604020202020204" pitchFamily="34" charset="0"/>
              </a:rPr>
              <a:t>GB12981-2012</a:t>
            </a:r>
            <a:r>
              <a:rPr lang="zh-CN" altLang="zh-CN" sz="1800" dirty="0">
                <a:latin typeface="Arial" panose="020B0604020202020204" pitchFamily="34" charset="0"/>
              </a:rPr>
              <a:t>《机动车辆制动液》为强制性标准，共有</a:t>
            </a:r>
            <a:r>
              <a:rPr lang="en-US" altLang="zh-CN" sz="1800" dirty="0">
                <a:latin typeface="Arial" panose="020B0604020202020204" pitchFamily="34" charset="0"/>
              </a:rPr>
              <a:t>15</a:t>
            </a:r>
            <a:r>
              <a:rPr lang="zh-CN" altLang="zh-CN" sz="1800" dirty="0">
                <a:latin typeface="Arial" panose="020B0604020202020204" pitchFamily="34" charset="0"/>
              </a:rPr>
              <a:t>项技术指标要求，分别是外观、平衡回流沸点、湿平衡回流沸点、运动黏度</a:t>
            </a:r>
            <a:r>
              <a:rPr lang="en-US" altLang="zh-CN" sz="1800" dirty="0">
                <a:latin typeface="Arial" panose="020B0604020202020204" pitchFamily="34" charset="0"/>
              </a:rPr>
              <a:t>(100℃</a:t>
            </a:r>
            <a:r>
              <a:rPr lang="zh-CN" altLang="zh-CN" sz="1800" dirty="0">
                <a:latin typeface="Arial" panose="020B0604020202020204" pitchFamily="34" charset="0"/>
              </a:rPr>
              <a:t>、</a:t>
            </a:r>
            <a:r>
              <a:rPr lang="en-US" altLang="zh-CN" sz="1800" dirty="0">
                <a:latin typeface="Arial" panose="020B0604020202020204" pitchFamily="34" charset="0"/>
              </a:rPr>
              <a:t>-40℃)</a:t>
            </a:r>
            <a:r>
              <a:rPr lang="zh-CN" altLang="zh-CN" sz="1800" dirty="0">
                <a:latin typeface="Arial" panose="020B0604020202020204" pitchFamily="34" charset="0"/>
              </a:rPr>
              <a:t>、</a:t>
            </a:r>
            <a:r>
              <a:rPr lang="en-US" altLang="zh-CN" sz="1800" dirty="0">
                <a:latin typeface="Arial" panose="020B0604020202020204" pitchFamily="34" charset="0"/>
              </a:rPr>
              <a:t>pH</a:t>
            </a:r>
            <a:r>
              <a:rPr lang="zh-CN" altLang="zh-CN" sz="1800" dirty="0">
                <a:latin typeface="Arial" panose="020B0604020202020204" pitchFamily="34" charset="0"/>
              </a:rPr>
              <a:t>值、液体稳定性、腐蚀性、低温流动性和外观、蒸发性能、容水性、液体相容性、抗氧化性、橡胶相容性、行程模拟性能和防锈性能。</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33388" y="2139950"/>
            <a:ext cx="8405812" cy="44545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en-US" altLang="zh-CN" sz="1800" dirty="0">
                <a:latin typeface="Arial" panose="020B0604020202020204" pitchFamily="34" charset="0"/>
              </a:rPr>
              <a:t>1</a:t>
            </a:r>
            <a:r>
              <a:rPr lang="zh-CN" altLang="en-US" sz="1800" dirty="0">
                <a:latin typeface="Arial" panose="020B0604020202020204" pitchFamily="34" charset="0"/>
              </a:rPr>
              <a:t>）合格达标制动液特性</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1</a:t>
            </a:r>
            <a:r>
              <a:rPr lang="zh-CN" altLang="en-US" sz="1800" dirty="0">
                <a:latin typeface="Arial" panose="020B0604020202020204" pitchFamily="34" charset="0"/>
              </a:rPr>
              <a:t>、在高温、严寒、高速、湿热等工况条件下保证灵活传递制动力；</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2</a:t>
            </a:r>
            <a:r>
              <a:rPr lang="zh-CN" altLang="en-US" sz="1800" dirty="0">
                <a:latin typeface="Arial" panose="020B0604020202020204" pitchFamily="34" charset="0"/>
              </a:rPr>
              <a:t>、对刹车系统的金属和非金属材料没有腐蚀性；</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3</a:t>
            </a:r>
            <a:r>
              <a:rPr lang="zh-CN" altLang="en-US" sz="1800" dirty="0">
                <a:latin typeface="Arial" panose="020B0604020202020204" pitchFamily="34" charset="0"/>
              </a:rPr>
              <a:t>、能够有效润滑刹车系统的运动部件，延长刹车分泵和皮碗的使用寿命</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2</a:t>
            </a:r>
            <a:r>
              <a:rPr lang="zh-CN" altLang="en-US" sz="1800" dirty="0">
                <a:latin typeface="Arial" panose="020B0604020202020204" pitchFamily="34" charset="0"/>
              </a:rPr>
              <a:t>）制动液的性能要求</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1</a:t>
            </a:r>
            <a:r>
              <a:rPr lang="zh-CN" altLang="en-US" sz="1800" dirty="0">
                <a:latin typeface="Arial" panose="020B0604020202020204" pitchFamily="34" charset="0"/>
              </a:rPr>
              <a:t>、粘温性好，凝固点低，低温流动性好；</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2</a:t>
            </a:r>
            <a:r>
              <a:rPr lang="zh-CN" altLang="en-US" sz="1800" dirty="0">
                <a:latin typeface="Arial" panose="020B0604020202020204" pitchFamily="34" charset="0"/>
              </a:rPr>
              <a:t>、沸点高，高温下不产生气阻；</a:t>
            </a:r>
            <a:endParaRPr lang="zh-CN" altLang="en-US"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3</a:t>
            </a:r>
            <a:r>
              <a:rPr lang="zh-CN" altLang="en-US" sz="1800" dirty="0">
                <a:latin typeface="Arial" panose="020B0604020202020204" pitchFamily="34" charset="0"/>
              </a:rPr>
              <a:t>、使用过程中品质变化小，并不引起金属件和橡胶件的腐蚀和变质。</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33388" y="2139950"/>
            <a:ext cx="8405812" cy="4454525"/>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en-US" sz="1800" dirty="0">
                <a:latin typeface="Arial" panose="020B0604020202020204" pitchFamily="34" charset="0"/>
              </a:rPr>
              <a:t>（</a:t>
            </a:r>
            <a:r>
              <a:rPr lang="en-US" altLang="zh-CN" sz="1800" dirty="0">
                <a:latin typeface="Arial" panose="020B0604020202020204" pitchFamily="34" charset="0"/>
              </a:rPr>
              <a:t>3</a:t>
            </a:r>
            <a:r>
              <a:rPr lang="zh-CN" altLang="en-US" sz="1800" dirty="0">
                <a:latin typeface="Arial" panose="020B0604020202020204" pitchFamily="34" charset="0"/>
              </a:rPr>
              <a:t>）不同种类制动液混合使用的影响</a:t>
            </a:r>
            <a:endParaRPr lang="zh-CN" altLang="en-US" sz="1800" dirty="0">
              <a:latin typeface="Arial" panose="020B0604020202020204" pitchFamily="34" charset="0"/>
            </a:endParaRPr>
          </a:p>
          <a:p>
            <a:pPr eaLnBrk="0" hangingPunct="0">
              <a:lnSpc>
                <a:spcPct val="150000"/>
              </a:lnSpc>
            </a:pPr>
            <a:r>
              <a:rPr lang="zh-CN" altLang="en-US" sz="1800" dirty="0">
                <a:latin typeface="Arial" panose="020B0604020202020204" pitchFamily="34" charset="0"/>
              </a:rPr>
              <a:t>         当不同种类制动液混在一起时，会造成制动液沸点降低，在低温时刹车明显失效，制动液凝固了，腐蚀刹车油泵及橡胶件，使制动皮碗老化变质、回油阀密封不严、制动总泵或水泵活塞与缸壁磨损，造成间隙过大。</a:t>
            </a:r>
            <a:endParaRPr lang="zh-CN" altLang="en-US" sz="1800" dirty="0">
              <a:latin typeface="Arial" panose="020B0604020202020204" pitchFamily="34" charset="0"/>
            </a:endParaRPr>
          </a:p>
          <a:p>
            <a:pPr eaLnBrk="0" hangingPunct="0">
              <a:lnSpc>
                <a:spcPct val="150000"/>
              </a:lnSpc>
            </a:pPr>
            <a:r>
              <a:rPr lang="zh-CN" altLang="en-US" sz="1800" dirty="0">
                <a:latin typeface="Arial" panose="020B0604020202020204" pitchFamily="34" charset="0"/>
              </a:rPr>
              <a:t>       制动液中混入过量水份，也会对制动液的质量产生影响。同样，水也能直接降低制动液的沸点。</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a:off x="2838450" y="3773488"/>
            <a:ext cx="2925763" cy="9525"/>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制动液检查</a:t>
            </a:r>
            <a:endParaRPr lang="zh-CN" altLang="en-US" dirty="0">
              <a:latin typeface="Arial" panose="020B0604020202020204" pitchFamily="34" charset="0"/>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433388" y="2139950"/>
            <a:ext cx="4410075" cy="24336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制动液的检查</a:t>
            </a:r>
            <a:endParaRPr lang="zh-CN" altLang="zh-CN" sz="1800" dirty="0">
              <a:latin typeface="Arial" panose="020B0604020202020204" pitchFamily="34" charset="0"/>
            </a:endParaRPr>
          </a:p>
          <a:p>
            <a:pPr eaLnBrk="0" hangingPunct="0">
              <a:lnSpc>
                <a:spcPct val="150000"/>
              </a:lnSpc>
            </a:pPr>
            <a:r>
              <a:rPr lang="en-US" altLang="zh-CN" sz="1800" dirty="0">
                <a:latin typeface="Arial" panose="020B0604020202020204" pitchFamily="34" charset="0"/>
              </a:rPr>
              <a:t>      制动液在高、低位之间则表示正常。如果制动液接近下限或低于下限则表示系统中可能有泄漏或制动蹄片磨损过多，应及时到维修站进行检修。 </a:t>
            </a:r>
            <a:endParaRPr lang="zh-CN" altLang="zh-CN" sz="1800" dirty="0">
              <a:latin typeface="Arial" panose="020B0604020202020204" pitchFamily="34" charset="0"/>
            </a:endParaRPr>
          </a:p>
        </p:txBody>
      </p:sp>
      <p:pic>
        <p:nvPicPr>
          <p:cNvPr id="10243" name="Picture 10" descr="汽车制动液检查"/>
          <p:cNvPicPr>
            <a:picLocks noChangeAspect="1"/>
          </p:cNvPicPr>
          <p:nvPr/>
        </p:nvPicPr>
        <p:blipFill>
          <a:blip r:embed="rId1">
            <a:grayscl/>
          </a:blip>
          <a:srcRect r="30898"/>
          <a:stretch>
            <a:fillRect/>
          </a:stretch>
        </p:blipFill>
        <p:spPr>
          <a:xfrm>
            <a:off x="4992688" y="3249613"/>
            <a:ext cx="3833812" cy="27035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日期占位符 2"/>
          <p:cNvSpPr txBox="1">
            <a:spLocks noGrp="1"/>
          </p:cNvSpPr>
          <p:nvPr>
            <p:ph type="dt" sz="half" idx="10"/>
          </p:nvPr>
        </p:nvSpPr>
        <p:spPr/>
        <p:txBody>
          <a:bodyPr anchor="ctr" anchorCtr="0"/>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fld id="{BB962C8B-B14F-4D97-AF65-F5344CB8AC3E}" type="datetime1">
              <a:rPr lang="zh-CN" altLang="en-US" sz="1200" dirty="0">
                <a:solidFill>
                  <a:srgbClr val="898989"/>
                </a:solidFill>
              </a:rPr>
            </a:fld>
            <a:endParaRPr lang="zh-CN" altLang="en-US" sz="1200" dirty="0">
              <a:solidFill>
                <a:srgbClr val="898989"/>
              </a:solidFill>
            </a:endParaRPr>
          </a:p>
        </p:txBody>
      </p:sp>
      <p:sp>
        <p:nvSpPr>
          <p:cNvPr id="7171" name="矩形 3"/>
          <p:cNvSpPr/>
          <p:nvPr/>
        </p:nvSpPr>
        <p:spPr>
          <a:xfrm>
            <a:off x="923925" y="587375"/>
            <a:ext cx="1724025" cy="400050"/>
          </a:xfrm>
          <a:prstGeom prst="rect">
            <a:avLst/>
          </a:prstGeom>
          <a:noFill/>
          <a:ln w="9525">
            <a:noFill/>
          </a:ln>
        </p:spPr>
        <p:txBody>
          <a:bodyPr wrap="none">
            <a:spAutoFit/>
          </a:bodyPr>
          <a:p>
            <a:r>
              <a:rPr lang="zh-CN" altLang="en-US" b="1" dirty="0">
                <a:latin typeface="Arial" panose="020B0604020202020204" pitchFamily="34" charset="0"/>
              </a:rPr>
              <a:t>车辆指示部分</a:t>
            </a:r>
            <a:endParaRPr lang="zh-CN" altLang="zh-CN" b="1" dirty="0">
              <a:latin typeface="Arial" panose="020B0604020202020204" pitchFamily="34" charset="0"/>
            </a:endParaRPr>
          </a:p>
        </p:txBody>
      </p:sp>
      <p:sp>
        <p:nvSpPr>
          <p:cNvPr id="7172" name="矩形 4"/>
          <p:cNvSpPr/>
          <p:nvPr/>
        </p:nvSpPr>
        <p:spPr>
          <a:xfrm>
            <a:off x="1868488" y="3784600"/>
            <a:ext cx="4572000" cy="400050"/>
          </a:xfrm>
          <a:prstGeom prst="rect">
            <a:avLst/>
          </a:prstGeom>
          <a:noFill/>
          <a:ln w="9525">
            <a:noFill/>
          </a:ln>
        </p:spPr>
        <p:txBody>
          <a:bodyPr>
            <a:spAutoFit/>
          </a:bodyPr>
          <a:p>
            <a:r>
              <a:rPr lang="en-US" altLang="zh-CN" dirty="0">
                <a:latin typeface="Arial" panose="020B0604020202020204" pitchFamily="34" charset="0"/>
              </a:rPr>
              <a:t> </a:t>
            </a:r>
            <a:endParaRPr lang="zh-CN" altLang="zh-CN" dirty="0">
              <a:latin typeface="Arial" panose="020B0604020202020204" pitchFamily="34" charset="0"/>
            </a:endParaRPr>
          </a:p>
        </p:txBody>
      </p:sp>
      <p:sp>
        <p:nvSpPr>
          <p:cNvPr id="6" name="圆角矩形 1"/>
          <p:cNvSpPr/>
          <p:nvPr/>
        </p:nvSpPr>
        <p:spPr>
          <a:xfrm>
            <a:off x="1112838" y="1668463"/>
            <a:ext cx="6473825" cy="1652587"/>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r>
              <a:rPr lang="zh-CN" altLang="en-US" dirty="0">
                <a:latin typeface="Arial" panose="020B0604020202020204" pitchFamily="34" charset="0"/>
              </a:rPr>
              <a:t>车辆指示部分是</a:t>
            </a:r>
            <a:r>
              <a:rPr lang="zh-CN" altLang="zh-CN" dirty="0">
                <a:latin typeface="Arial" panose="020B0604020202020204" pitchFamily="34" charset="0"/>
              </a:rPr>
              <a:t>车辆制造厂为区别不同车辆而指定的一组代码。第</a:t>
            </a:r>
            <a:r>
              <a:rPr lang="en-US" altLang="zh-CN" dirty="0">
                <a:latin typeface="Arial" panose="020B0604020202020204" pitchFamily="34" charset="0"/>
              </a:rPr>
              <a:t>10</a:t>
            </a:r>
            <a:r>
              <a:rPr lang="zh-CN" altLang="zh-CN" dirty="0">
                <a:latin typeface="Arial" panose="020B0604020202020204" pitchFamily="34" charset="0"/>
              </a:rPr>
              <a:t>位是车型年份，是识别车辆的重要标识。第</a:t>
            </a:r>
            <a:r>
              <a:rPr lang="en-US" altLang="zh-CN" dirty="0">
                <a:latin typeface="Arial" panose="020B0604020202020204" pitchFamily="34" charset="0"/>
              </a:rPr>
              <a:t>11</a:t>
            </a:r>
            <a:r>
              <a:rPr lang="zh-CN" altLang="zh-CN" dirty="0">
                <a:latin typeface="Arial" panose="020B0604020202020204" pitchFamily="34" charset="0"/>
              </a:rPr>
              <a:t>位是装配厂，若无装配厂，制造厂可规定其他的内容；第</a:t>
            </a:r>
            <a:r>
              <a:rPr lang="en-US" altLang="zh-CN" dirty="0">
                <a:latin typeface="Arial" panose="020B0604020202020204" pitchFamily="34" charset="0"/>
              </a:rPr>
              <a:t>12~17</a:t>
            </a:r>
            <a:r>
              <a:rPr lang="zh-CN" altLang="zh-CN" dirty="0">
                <a:latin typeface="Arial" panose="020B0604020202020204" pitchFamily="34" charset="0"/>
              </a:rPr>
              <a:t>位是生产序列号</a:t>
            </a:r>
            <a:r>
              <a:rPr lang="zh-CN" altLang="en-US" dirty="0">
                <a:latin typeface="Arial" panose="020B0604020202020204" pitchFamily="34" charset="0"/>
              </a:rPr>
              <a:t>。</a:t>
            </a:r>
            <a:endParaRPr lang="zh-CN" altLang="zh-CN" dirty="0">
              <a:latin typeface="Arial" panose="020B0604020202020204" pitchFamily="34" charset="0"/>
            </a:endParaRPr>
          </a:p>
        </p:txBody>
      </p:sp>
      <p:graphicFrame>
        <p:nvGraphicFramePr>
          <p:cNvPr id="7" name="表格 6"/>
          <p:cNvGraphicFramePr>
            <a:graphicFrameLocks noGrp="1"/>
          </p:cNvGraphicFramePr>
          <p:nvPr/>
        </p:nvGraphicFramePr>
        <p:xfrm>
          <a:off x="1112838" y="3597275"/>
          <a:ext cx="7448557" cy="1617663"/>
        </p:xfrm>
        <a:graphic>
          <a:graphicData uri="http://schemas.openxmlformats.org/drawingml/2006/table">
            <a:tbl>
              <a:tblPr firstRow="1" firstCol="1" bandRow="1">
                <a:tableStyleId>{5C22544A-7EE6-4342-B048-85BDC9FD1C3A}</a:tableStyleId>
              </a:tblPr>
              <a:tblGrid>
                <a:gridCol w="465658"/>
                <a:gridCol w="465658"/>
                <a:gridCol w="465658"/>
                <a:gridCol w="470912"/>
                <a:gridCol w="465001"/>
                <a:gridCol w="460404"/>
                <a:gridCol w="465658"/>
                <a:gridCol w="465658"/>
                <a:gridCol w="465001"/>
                <a:gridCol w="465658"/>
                <a:gridCol w="465658"/>
                <a:gridCol w="465658"/>
                <a:gridCol w="465001"/>
                <a:gridCol w="465658"/>
                <a:gridCol w="465658"/>
                <a:gridCol w="465658"/>
              </a:tblGrid>
              <a:tr h="264601">
                <a:tc>
                  <a:txBody>
                    <a:bodyPr/>
                    <a:lstStyle/>
                    <a:p>
                      <a:pPr algn="ctr">
                        <a:lnSpc>
                          <a:spcPct val="150000"/>
                        </a:lnSpc>
                        <a:spcAft>
                          <a:spcPts val="0"/>
                        </a:spcAft>
                      </a:pPr>
                      <a:r>
                        <a:rPr lang="zh-CN" sz="1000" kern="100" dirty="0">
                          <a:effectLst/>
                        </a:rPr>
                        <a:t>年份</a:t>
                      </a:r>
                      <a:endParaRPr lang="zh-CN" sz="1000" kern="100" dirty="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dirty="0">
                          <a:effectLst/>
                        </a:rPr>
                        <a:t>代码</a:t>
                      </a:r>
                      <a:endParaRPr lang="zh-CN" sz="1000" kern="100" dirty="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年份</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ctr">
                        <a:lnSpc>
                          <a:spcPct val="150000"/>
                        </a:lnSpc>
                        <a:spcAft>
                          <a:spcPts val="0"/>
                        </a:spcAft>
                      </a:pPr>
                      <a:r>
                        <a:rPr lang="zh-CN" sz="1000" kern="100">
                          <a:effectLst/>
                        </a:rPr>
                        <a:t>代码</a:t>
                      </a:r>
                      <a:endParaRPr lang="zh-CN" sz="1000" kern="100">
                        <a:effectLst/>
                        <a:latin typeface="Times New Roman" panose="02020603050405020304"/>
                        <a:ea typeface="宋体" panose="02010600030101010101" pitchFamily="2" charset="-122"/>
                      </a:endParaRPr>
                    </a:p>
                  </a:txBody>
                  <a:tcPr marL="68567" marR="68567" marT="0" marB="0"/>
                </a:tc>
              </a:tr>
              <a:tr h="270612">
                <a:tc>
                  <a:txBody>
                    <a:bodyPr/>
                    <a:lstStyle/>
                    <a:p>
                      <a:pPr algn="just">
                        <a:lnSpc>
                          <a:spcPct val="150000"/>
                        </a:lnSpc>
                        <a:spcAft>
                          <a:spcPts val="0"/>
                        </a:spcAft>
                      </a:pPr>
                      <a:r>
                        <a:rPr lang="en-US" sz="1000" kern="100">
                          <a:effectLst/>
                        </a:rPr>
                        <a:t>1980</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A</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1985</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F</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1990</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L</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1995</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S</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2000</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Y</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2005</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5</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2010</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A</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2015</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F</a:t>
                      </a:r>
                      <a:endParaRPr lang="zh-CN" sz="1000" kern="100">
                        <a:effectLst/>
                        <a:latin typeface="Times New Roman" panose="02020603050405020304"/>
                        <a:ea typeface="宋体" panose="02010600030101010101" pitchFamily="2" charset="-122"/>
                      </a:endParaRPr>
                    </a:p>
                  </a:txBody>
                  <a:tcPr marL="68567" marR="68567" marT="0" marB="0"/>
                </a:tc>
              </a:tr>
              <a:tr h="270612">
                <a:tc>
                  <a:txBody>
                    <a:bodyPr/>
                    <a:lstStyle/>
                    <a:p>
                      <a:pPr algn="just">
                        <a:lnSpc>
                          <a:spcPct val="150000"/>
                        </a:lnSpc>
                        <a:spcAft>
                          <a:spcPts val="0"/>
                        </a:spcAft>
                      </a:pPr>
                      <a:r>
                        <a:rPr lang="en-US" sz="1000" kern="100">
                          <a:effectLst/>
                        </a:rPr>
                        <a:t>1981</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B</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1986</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G</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1991</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M</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1996</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T</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2001</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2006</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6</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2011</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B</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2016</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G</a:t>
                      </a:r>
                      <a:endParaRPr lang="zh-CN" sz="1000" kern="100">
                        <a:effectLst/>
                        <a:latin typeface="Times New Roman" panose="02020603050405020304"/>
                        <a:ea typeface="宋体" panose="02010600030101010101" pitchFamily="2" charset="-122"/>
                      </a:endParaRPr>
                    </a:p>
                  </a:txBody>
                  <a:tcPr marL="68567" marR="68567" marT="0" marB="0"/>
                </a:tc>
              </a:tr>
              <a:tr h="270612">
                <a:tc>
                  <a:txBody>
                    <a:bodyPr/>
                    <a:lstStyle/>
                    <a:p>
                      <a:pPr algn="just">
                        <a:lnSpc>
                          <a:spcPct val="150000"/>
                        </a:lnSpc>
                        <a:spcAft>
                          <a:spcPts val="0"/>
                        </a:spcAft>
                      </a:pPr>
                      <a:r>
                        <a:rPr lang="en-US" sz="1000" kern="100">
                          <a:effectLst/>
                        </a:rPr>
                        <a:t>1982</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C</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1987</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H</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1992</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N</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1997</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V</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2002</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2007</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7</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2012</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C</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2017</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H</a:t>
                      </a:r>
                      <a:endParaRPr lang="zh-CN" sz="1000" kern="100">
                        <a:effectLst/>
                        <a:latin typeface="Times New Roman" panose="02020603050405020304"/>
                        <a:ea typeface="宋体" panose="02010600030101010101" pitchFamily="2" charset="-122"/>
                      </a:endParaRPr>
                    </a:p>
                  </a:txBody>
                  <a:tcPr marL="68567" marR="68567" marT="0" marB="0"/>
                </a:tc>
              </a:tr>
              <a:tr h="270612">
                <a:tc>
                  <a:txBody>
                    <a:bodyPr/>
                    <a:lstStyle/>
                    <a:p>
                      <a:pPr algn="just">
                        <a:lnSpc>
                          <a:spcPct val="150000"/>
                        </a:lnSpc>
                        <a:spcAft>
                          <a:spcPts val="0"/>
                        </a:spcAft>
                      </a:pPr>
                      <a:r>
                        <a:rPr lang="en-US" sz="1000" kern="100">
                          <a:effectLst/>
                        </a:rPr>
                        <a:t>1983</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D</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1988</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J</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1993</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P</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1998</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W</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2003</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3</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2008</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8</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2013</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D</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2018</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J</a:t>
                      </a:r>
                      <a:endParaRPr lang="zh-CN" sz="1000" kern="100">
                        <a:effectLst/>
                        <a:latin typeface="Times New Roman" panose="02020603050405020304"/>
                        <a:ea typeface="宋体" panose="02010600030101010101" pitchFamily="2" charset="-122"/>
                      </a:endParaRPr>
                    </a:p>
                  </a:txBody>
                  <a:tcPr marL="68567" marR="68567" marT="0" marB="0"/>
                </a:tc>
              </a:tr>
              <a:tr h="270612">
                <a:tc>
                  <a:txBody>
                    <a:bodyPr/>
                    <a:lstStyle/>
                    <a:p>
                      <a:pPr algn="just">
                        <a:lnSpc>
                          <a:spcPct val="150000"/>
                        </a:lnSpc>
                        <a:spcAft>
                          <a:spcPts val="0"/>
                        </a:spcAft>
                      </a:pPr>
                      <a:r>
                        <a:rPr lang="en-US" sz="1000" kern="100">
                          <a:effectLst/>
                        </a:rPr>
                        <a:t>1984</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E</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1989</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K</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1994</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R</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1999</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X</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2004</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4</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2009</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9</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2014</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E</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a:effectLst/>
                        </a:rPr>
                        <a:t>2019</a:t>
                      </a:r>
                      <a:endParaRPr lang="zh-CN" sz="1000" kern="100">
                        <a:effectLst/>
                        <a:latin typeface="Times New Roman" panose="02020603050405020304"/>
                        <a:ea typeface="宋体" panose="02010600030101010101" pitchFamily="2" charset="-122"/>
                      </a:endParaRPr>
                    </a:p>
                  </a:txBody>
                  <a:tcPr marL="68567" marR="68567" marT="0" marB="0"/>
                </a:tc>
                <a:tc>
                  <a:txBody>
                    <a:bodyPr/>
                    <a:lstStyle/>
                    <a:p>
                      <a:pPr algn="just">
                        <a:lnSpc>
                          <a:spcPct val="150000"/>
                        </a:lnSpc>
                        <a:spcAft>
                          <a:spcPts val="0"/>
                        </a:spcAft>
                      </a:pPr>
                      <a:r>
                        <a:rPr lang="en-US" sz="1000" kern="100" dirty="0">
                          <a:effectLst/>
                        </a:rPr>
                        <a:t>K</a:t>
                      </a:r>
                      <a:endParaRPr lang="zh-CN" sz="1000" kern="100" dirty="0">
                        <a:effectLst/>
                        <a:latin typeface="Times New Roman" panose="02020603050405020304"/>
                        <a:ea typeface="宋体" panose="02010600030101010101" pitchFamily="2" charset="-122"/>
                      </a:endParaRPr>
                    </a:p>
                  </a:txBody>
                  <a:tcPr marL="68567" marR="68567"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4"/>
          <p:cNvSpPr/>
          <p:nvPr/>
        </p:nvSpPr>
        <p:spPr>
          <a:xfrm>
            <a:off x="0" y="0"/>
            <a:ext cx="9144000" cy="4830763"/>
          </a:xfrm>
          <a:prstGeom prst="rect">
            <a:avLst/>
          </a:prstGeom>
          <a:solidFill>
            <a:srgbClr val="0072C6"/>
          </a:solidFill>
          <a:ln w="9525">
            <a:noFill/>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2051" name="TextBox 9"/>
          <p:cNvSpPr/>
          <p:nvPr/>
        </p:nvSpPr>
        <p:spPr>
          <a:xfrm>
            <a:off x="4572000" y="6243638"/>
            <a:ext cx="4749800" cy="600075"/>
          </a:xfrm>
          <a:prstGeom prst="rect">
            <a:avLst/>
          </a:prstGeom>
          <a:noFill/>
          <a:ln w="9525">
            <a:noFill/>
          </a:ln>
        </p:spPr>
        <p:txBody>
          <a:bodyPr>
            <a:spAutoFit/>
          </a:bodyPr>
          <a:p>
            <a:pPr algn="ctr">
              <a:lnSpc>
                <a:spcPct val="150000"/>
              </a:lnSpc>
            </a:pPr>
            <a:r>
              <a:rPr lang="zh-CN" altLang="en-US"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rPr>
              <a:t>四川交通职业技术学院</a:t>
            </a:r>
            <a:endParaRPr lang="en-US" altLang="zh-CN" sz="2400" b="1" dirty="0">
              <a:solidFill>
                <a:srgbClr val="00B050"/>
              </a:solidFill>
              <a:latin typeface="华文行楷" panose="02010800040101010101" pitchFamily="2" charset="-122"/>
              <a:ea typeface="华文行楷" panose="02010800040101010101" pitchFamily="2" charset="-122"/>
              <a:sym typeface="华文行楷" panose="02010800040101010101" pitchFamily="2" charset="-122"/>
            </a:endParaRPr>
          </a:p>
        </p:txBody>
      </p:sp>
      <p:sp>
        <p:nvSpPr>
          <p:cNvPr id="2052" name="TextBox 5"/>
          <p:cNvSpPr/>
          <p:nvPr/>
        </p:nvSpPr>
        <p:spPr>
          <a:xfrm>
            <a:off x="619125" y="1658938"/>
            <a:ext cx="7905750" cy="762000"/>
          </a:xfrm>
          <a:prstGeom prst="rect">
            <a:avLst/>
          </a:prstGeom>
          <a:noFill/>
          <a:ln w="9525">
            <a:noFill/>
          </a:ln>
        </p:spPr>
        <p:txBody>
          <a:bodyPr>
            <a:spAutoFit/>
          </a:bodyPr>
          <a:p>
            <a:pPr algn="ctr" eaLnBrk="0" hangingPunct="0">
              <a:spcAft>
                <a:spcPts val="2400"/>
              </a:spcAft>
            </a:pP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2-3-4  </a:t>
            </a:r>
            <a:r>
              <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rPr>
              <a:t>蓄电池检查</a:t>
            </a:r>
            <a:endParaRPr lang="zh-CN" altLang="en-US" sz="4400" b="1" dirty="0">
              <a:solidFill>
                <a:srgbClr val="FEFEF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直接连接符 19"/>
          <p:cNvSpPr/>
          <p:nvPr/>
        </p:nvSpPr>
        <p:spPr>
          <a:xfrm flipV="1">
            <a:off x="2838450" y="3771900"/>
            <a:ext cx="3203575" cy="1588"/>
          </a:xfrm>
          <a:prstGeom prst="line">
            <a:avLst/>
          </a:prstGeom>
          <a:ln w="57150" cap="flat" cmpd="sng">
            <a:solidFill>
              <a:srgbClr val="2E75B6"/>
            </a:solidFill>
            <a:prstDash val="solid"/>
            <a:bevel/>
            <a:headEnd type="none" w="med" len="med"/>
            <a:tailEnd type="triangle" w="med" len="med"/>
          </a:ln>
        </p:spPr>
      </p:sp>
      <p:sp>
        <p:nvSpPr>
          <p:cNvPr id="3075"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蓄电池</a:t>
            </a:r>
            <a:endParaRPr lang="zh-CN" altLang="en-US" dirty="0">
              <a:latin typeface="Arial" panose="020B0604020202020204" pitchFamily="34" charset="0"/>
            </a:endParaRPr>
          </a:p>
        </p:txBody>
      </p:sp>
      <p:sp>
        <p:nvSpPr>
          <p:cNvPr id="3076"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3077"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7056437" cy="309403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en-US" sz="1800" dirty="0">
                <a:latin typeface="Arial" panose="020B0604020202020204" pitchFamily="34" charset="0"/>
              </a:rPr>
              <a:t>蓄电池</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化学能转换成电能的装置叫化学电池，一般简称为电池。放电后，能够用充电的方式使内部活性物质再生</a:t>
            </a:r>
            <a:r>
              <a:rPr lang="en-US" altLang="zh-CN" sz="1800" dirty="0">
                <a:latin typeface="Arial" panose="020B0604020202020204" pitchFamily="34" charset="0"/>
              </a:rPr>
              <a:t>--</a:t>
            </a:r>
            <a:r>
              <a:rPr lang="zh-CN" altLang="zh-CN" sz="1800" dirty="0">
                <a:latin typeface="Arial" panose="020B0604020202020204" pitchFamily="34" charset="0"/>
              </a:rPr>
              <a:t>把电能储存为化学能；需要放电时再次把化学能转换为电能。将这类电池称为蓄电池</a:t>
            </a:r>
            <a:r>
              <a:rPr lang="en-US" altLang="zh-CN" sz="1800" dirty="0">
                <a:latin typeface="Arial" panose="020B0604020202020204" pitchFamily="34" charset="0"/>
              </a:rPr>
              <a:t>(Storage Battery)</a:t>
            </a:r>
            <a:r>
              <a:rPr lang="zh-CN" altLang="zh-CN" sz="1800" dirty="0">
                <a:latin typeface="Arial" panose="020B0604020202020204" pitchFamily="34" charset="0"/>
              </a:rPr>
              <a:t>，也称二次电池。</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821487" cy="307975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1</a:t>
            </a:r>
            <a:r>
              <a:rPr lang="zh-CN" altLang="zh-CN" sz="1800" dirty="0">
                <a:latin typeface="Arial" panose="020B0604020202020204" pitchFamily="34" charset="0"/>
              </a:rPr>
              <a:t>）蓄电池的作用</a:t>
            </a:r>
            <a:endParaRPr lang="en-US"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1</a:t>
            </a:r>
            <a:r>
              <a:rPr lang="zh-CN" altLang="zh-CN" sz="1800" dirty="0">
                <a:latin typeface="Arial" panose="020B0604020202020204" pitchFamily="34" charset="0"/>
              </a:rPr>
              <a:t>）起动发动机</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2</a:t>
            </a:r>
            <a:r>
              <a:rPr lang="zh-CN" altLang="zh-CN" sz="1800" dirty="0">
                <a:latin typeface="Arial" panose="020B0604020202020204" pitchFamily="34" charset="0"/>
              </a:rPr>
              <a:t>）备用供电</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3</a:t>
            </a:r>
            <a:r>
              <a:rPr lang="zh-CN" altLang="zh-CN" sz="1800" dirty="0">
                <a:latin typeface="Arial" panose="020B0604020202020204" pitchFamily="34" charset="0"/>
              </a:rPr>
              <a:t>）存储电能</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4</a:t>
            </a:r>
            <a:r>
              <a:rPr lang="zh-CN" altLang="zh-CN" sz="1800" dirty="0">
                <a:latin typeface="Arial" panose="020B0604020202020204" pitchFamily="34" charset="0"/>
              </a:rPr>
              <a:t>）协同供电</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5</a:t>
            </a:r>
            <a:r>
              <a:rPr lang="zh-CN" altLang="zh-CN" sz="1800" dirty="0">
                <a:latin typeface="Arial" panose="020B0604020202020204" pitchFamily="34" charset="0"/>
              </a:rPr>
              <a:t>）稳定电源电压，保护电子设备</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40500" cy="1833563"/>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2</a:t>
            </a:r>
            <a:r>
              <a:rPr lang="zh-CN" altLang="zh-CN" sz="1800" dirty="0">
                <a:latin typeface="Arial" panose="020B0604020202020204" pitchFamily="34" charset="0"/>
              </a:rPr>
              <a:t>）蓄电池的结构</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蓄电池的结构主要由外壳、极板、隔板、电解液、极柱、联条等组成。</a:t>
            </a:r>
            <a:endParaRPr lang="zh-CN" altLang="zh-CN" sz="1800" dirty="0">
              <a:latin typeface="Arial" panose="020B0604020202020204" pitchFamily="34" charset="0"/>
            </a:endParaRPr>
          </a:p>
        </p:txBody>
      </p:sp>
      <p:pic>
        <p:nvPicPr>
          <p:cNvPr id="6147" name="图片 4" descr="C:\Users\Administrator\Desktop\104.jpg"/>
          <p:cNvPicPr>
            <a:picLocks noChangeAspect="1"/>
          </p:cNvPicPr>
          <p:nvPr/>
        </p:nvPicPr>
        <p:blipFill>
          <a:blip r:embed="rId1"/>
          <a:stretch>
            <a:fillRect/>
          </a:stretch>
        </p:blipFill>
        <p:spPr>
          <a:xfrm>
            <a:off x="2860675" y="3395663"/>
            <a:ext cx="3006725" cy="3114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40500" cy="22479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3</a:t>
            </a:r>
            <a:r>
              <a:rPr lang="zh-CN" altLang="zh-CN" sz="1800" dirty="0">
                <a:latin typeface="Arial" panose="020B0604020202020204" pitchFamily="34" charset="0"/>
              </a:rPr>
              <a:t>）蓄电池的分类</a:t>
            </a: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r>
              <a:rPr lang="zh-CN" altLang="zh-CN" sz="1800" dirty="0">
                <a:latin typeface="Arial" panose="020B0604020202020204" pitchFamily="34" charset="0"/>
              </a:rPr>
              <a:t>目前汽车上一般采用铅酸蓄电池和免维护蓄电池。免维护蓄电池在合理使用过程中不需添加蒸馏水，同时极柱腐蚀轻，内阻少，自行放电少，低温启动性能好，比常规蓄电池使用寿命长。</a:t>
            </a:r>
            <a:endParaRPr lang="zh-CN" altLang="zh-CN" sz="1800" dirty="0">
              <a:latin typeface="Arial" panose="020B0604020202020204" pitchFamily="34" charset="0"/>
            </a:endParaRPr>
          </a:p>
        </p:txBody>
      </p:sp>
      <p:pic>
        <p:nvPicPr>
          <p:cNvPr id="7171" name="图片 4" descr="http://pic.to8to.com/attch/day_150521/20150521_32b01df7d30f4490139eoAXpFbJXd3C9.jpg"/>
          <p:cNvPicPr>
            <a:picLocks noChangeAspect="1"/>
          </p:cNvPicPr>
          <p:nvPr/>
        </p:nvPicPr>
        <p:blipFill>
          <a:blip r:embed="rId1"/>
          <a:stretch>
            <a:fillRect/>
          </a:stretch>
        </p:blipFill>
        <p:spPr>
          <a:xfrm>
            <a:off x="2738438" y="3924300"/>
            <a:ext cx="4110037" cy="26558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40500" cy="4687888"/>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a:lnSpc>
                <a:spcPct val="150000"/>
              </a:lnSpc>
            </a:pPr>
            <a:r>
              <a:rPr lang="zh-CN" altLang="zh-CN" sz="1800" dirty="0">
                <a:latin typeface="Arial" panose="020B0604020202020204" pitchFamily="34" charset="0"/>
              </a:rPr>
              <a:t>（</a:t>
            </a:r>
            <a:r>
              <a:rPr lang="en-US" altLang="zh-CN" sz="1800" dirty="0">
                <a:latin typeface="Arial" panose="020B0604020202020204" pitchFamily="34" charset="0"/>
              </a:rPr>
              <a:t>4</a:t>
            </a:r>
            <a:r>
              <a:rPr lang="zh-CN" altLang="zh-CN" sz="1800" dirty="0">
                <a:latin typeface="Arial" panose="020B0604020202020204" pitchFamily="34" charset="0"/>
              </a:rPr>
              <a:t>）蓄电池的型号</a:t>
            </a:r>
            <a:endParaRPr lang="zh-CN" altLang="zh-CN" sz="1800" dirty="0">
              <a:latin typeface="Arial" panose="020B0604020202020204" pitchFamily="34" charset="0"/>
            </a:endParaRPr>
          </a:p>
          <a:p>
            <a:pPr>
              <a:lnSpc>
                <a:spcPct val="150000"/>
              </a:lnSpc>
            </a:pPr>
            <a:r>
              <a:rPr lang="zh-CN" altLang="zh-CN" sz="1800" dirty="0">
                <a:latin typeface="Arial" panose="020B0604020202020204" pitchFamily="34" charset="0"/>
              </a:rPr>
              <a:t>按照标准</a:t>
            </a:r>
            <a:r>
              <a:rPr lang="en-US" altLang="zh-CN" sz="1800" dirty="0">
                <a:latin typeface="Arial" panose="020B0604020202020204" pitchFamily="34" charset="0"/>
              </a:rPr>
              <a:t>JB/T2599-1993</a:t>
            </a:r>
            <a:r>
              <a:rPr lang="zh-CN" altLang="zh-CN" sz="1800" dirty="0">
                <a:latin typeface="Arial" panose="020B0604020202020204" pitchFamily="34" charset="0"/>
              </a:rPr>
              <a:t>的规定，蓄电池型号由三部分组成，排列如下：</a:t>
            </a:r>
            <a:endParaRPr lang="en-US" altLang="zh-CN" sz="1800" dirty="0">
              <a:latin typeface="Arial" panose="020B0604020202020204" pitchFamily="34" charset="0"/>
            </a:endParaRPr>
          </a:p>
          <a:p>
            <a:pPr>
              <a:lnSpc>
                <a:spcPct val="150000"/>
              </a:lnSpc>
            </a:pPr>
            <a:r>
              <a:rPr lang="zh-CN" altLang="zh-CN" sz="1800" dirty="0">
                <a:latin typeface="Arial" panose="020B0604020202020204" pitchFamily="34" charset="0"/>
              </a:rPr>
              <a:t>第一部分：表示串联单格电池数，用阿拉伯数字表示，其中额定电压为这个数字的</a:t>
            </a:r>
            <a:r>
              <a:rPr lang="en-US" altLang="zh-CN" sz="1800" dirty="0">
                <a:latin typeface="Arial" panose="020B0604020202020204" pitchFamily="34" charset="0"/>
              </a:rPr>
              <a:t>2</a:t>
            </a:r>
            <a:r>
              <a:rPr lang="zh-CN" altLang="zh-CN" sz="1800" dirty="0">
                <a:latin typeface="Arial" panose="020B0604020202020204" pitchFamily="34" charset="0"/>
              </a:rPr>
              <a:t>倍。</a:t>
            </a:r>
            <a:endParaRPr lang="en-US" altLang="zh-CN" sz="1800" dirty="0">
              <a:latin typeface="Arial" panose="020B0604020202020204" pitchFamily="34" charset="0"/>
            </a:endParaRPr>
          </a:p>
          <a:p>
            <a:pPr>
              <a:lnSpc>
                <a:spcPct val="150000"/>
              </a:lnSpc>
            </a:pPr>
            <a:r>
              <a:rPr lang="zh-CN" altLang="zh-CN" sz="1800" dirty="0">
                <a:latin typeface="Arial" panose="020B0604020202020204" pitchFamily="34" charset="0"/>
              </a:rPr>
              <a:t>第二部分：表示蓄电池的类型和特征，用两个或以上汉语拼音字母表示。</a:t>
            </a:r>
            <a:endParaRPr lang="en-US" altLang="zh-CN" sz="1800" dirty="0">
              <a:latin typeface="Arial" panose="020B0604020202020204" pitchFamily="34" charset="0"/>
            </a:endParaRPr>
          </a:p>
          <a:p>
            <a:pPr>
              <a:lnSpc>
                <a:spcPct val="150000"/>
              </a:lnSpc>
            </a:pPr>
            <a:r>
              <a:rPr lang="zh-CN" altLang="zh-CN" sz="1800" dirty="0">
                <a:latin typeface="Arial" panose="020B0604020202020204" pitchFamily="34" charset="0"/>
              </a:rPr>
              <a:t>第三部分：表示蓄电池的额定容量和特殊性能，</a:t>
            </a:r>
            <a:endParaRPr lang="en-US" altLang="zh-CN" sz="1800" dirty="0">
              <a:latin typeface="Arial" panose="020B0604020202020204" pitchFamily="34" charset="0"/>
            </a:endParaRPr>
          </a:p>
          <a:p>
            <a:pPr>
              <a:lnSpc>
                <a:spcPct val="150000"/>
              </a:lnSpc>
            </a:pPr>
            <a:endParaRPr lang="zh-CN" altLang="zh-CN" sz="1800" dirty="0">
              <a:latin typeface="Arial" panose="020B0604020202020204" pitchFamily="34" charset="0"/>
            </a:endParaRPr>
          </a:p>
          <a:p>
            <a:pPr>
              <a:lnSpc>
                <a:spcPct val="150000"/>
              </a:lnSpc>
            </a:pPr>
            <a:r>
              <a:rPr lang="en-US" altLang="zh-CN" sz="1800" dirty="0">
                <a:latin typeface="Arial" panose="020B0604020202020204" pitchFamily="34" charset="0"/>
              </a:rPr>
              <a:t>  </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直接连接符 19"/>
          <p:cNvSpPr/>
          <p:nvPr/>
        </p:nvSpPr>
        <p:spPr>
          <a:xfrm flipV="1">
            <a:off x="2838450" y="3771900"/>
            <a:ext cx="3203575" cy="1588"/>
          </a:xfrm>
          <a:prstGeom prst="line">
            <a:avLst/>
          </a:prstGeom>
          <a:ln w="57150" cap="flat" cmpd="sng">
            <a:solidFill>
              <a:srgbClr val="2E75B6"/>
            </a:solidFill>
            <a:prstDash val="solid"/>
            <a:bevel/>
            <a:headEnd type="none" w="med" len="med"/>
            <a:tailEnd type="triangle" w="med" len="med"/>
          </a:ln>
        </p:spPr>
      </p:sp>
      <p:sp>
        <p:nvSpPr>
          <p:cNvPr id="9219" name="TextBox 8"/>
          <p:cNvSpPr/>
          <p:nvPr/>
        </p:nvSpPr>
        <p:spPr>
          <a:xfrm>
            <a:off x="3090863" y="3132138"/>
            <a:ext cx="5111750" cy="646112"/>
          </a:xfrm>
          <a:prstGeom prst="rect">
            <a:avLst/>
          </a:prstGeom>
          <a:noFill/>
          <a:ln w="9525">
            <a:noFill/>
          </a:ln>
        </p:spPr>
        <p:txBody>
          <a:bodyPr>
            <a:spAutoFit/>
          </a:bodyPr>
          <a:p>
            <a:r>
              <a:rPr lang="zh-CN" altLang="en-US" sz="3600" b="1" dirty="0">
                <a:latin typeface="微软雅黑" panose="020B0503020204020204" pitchFamily="34" charset="-122"/>
                <a:ea typeface="微软雅黑" panose="020B0503020204020204" pitchFamily="34" charset="-122"/>
                <a:sym typeface="微软雅黑" panose="020B0503020204020204" pitchFamily="34" charset="-122"/>
              </a:rPr>
              <a:t> 蓄电池检查</a:t>
            </a:r>
            <a:endParaRPr lang="zh-CN" altLang="en-US" dirty="0">
              <a:latin typeface="Arial" panose="020B0604020202020204" pitchFamily="34" charset="0"/>
            </a:endParaRPr>
          </a:p>
        </p:txBody>
      </p:sp>
      <p:sp>
        <p:nvSpPr>
          <p:cNvPr id="9220" name="椭圆 21"/>
          <p:cNvSpPr/>
          <p:nvPr/>
        </p:nvSpPr>
        <p:spPr>
          <a:xfrm>
            <a:off x="1038225" y="2952750"/>
            <a:ext cx="1800225" cy="1800225"/>
          </a:xfrm>
          <a:prstGeom prst="ellipse">
            <a:avLst/>
          </a:prstGeom>
          <a:solidFill>
            <a:srgbClr val="2E75B6"/>
          </a:solidFill>
          <a:ln w="12700" cap="flat" cmpd="sng">
            <a:solidFill>
              <a:srgbClr val="2E75B6"/>
            </a:solidFill>
            <a:prstDash val="solid"/>
            <a:bevel/>
            <a:headEnd type="none" w="med" len="med"/>
            <a:tailEnd type="none" w="med" len="med"/>
          </a:ln>
        </p:spPr>
        <p:txBody>
          <a:bodyPr anchor="ctr" anchorCtr="0"/>
          <a:p>
            <a:pPr algn="ctr"/>
            <a:endParaRPr lang="zh-CN" altLang="zh-CN" sz="1800" dirty="0">
              <a:solidFill>
                <a:srgbClr val="FFFFFF"/>
              </a:solidFill>
              <a:latin typeface="Calibri" panose="020F0502020204030204" pitchFamily="34" charset="0"/>
              <a:sym typeface="Calibri" panose="020F0502020204030204" pitchFamily="34" charset="0"/>
            </a:endParaRPr>
          </a:p>
        </p:txBody>
      </p:sp>
      <p:sp>
        <p:nvSpPr>
          <p:cNvPr id="9221" name="燕尾形 22"/>
          <p:cNvSpPr/>
          <p:nvPr/>
        </p:nvSpPr>
        <p:spPr>
          <a:xfrm>
            <a:off x="1597025" y="3336925"/>
            <a:ext cx="792163" cy="1044575"/>
          </a:xfrm>
          <a:prstGeom prst="chevron">
            <a:avLst>
              <a:gd name="adj" fmla="val 50000"/>
            </a:avLst>
          </a:prstGeom>
          <a:solidFill>
            <a:schemeClr val="bg1"/>
          </a:solidFill>
          <a:ln w="9525">
            <a:noFill/>
          </a:ln>
        </p:spPr>
        <p:txBody>
          <a:bodyPr anchor="ctr" anchorCtr="0"/>
          <a:p>
            <a:pPr algn="ctr"/>
            <a:endParaRPr lang="zh-CN" altLang="zh-CN" sz="1800" dirty="0">
              <a:solidFill>
                <a:srgbClr val="000000"/>
              </a:solidFill>
              <a:latin typeface="Calibri" panose="020F0502020204030204" pitchFamily="34" charset="0"/>
              <a:sym typeface="Calibri" panose="020F050202020403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187450" y="1920875"/>
            <a:ext cx="6540500" cy="22479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检查蓄电池固定是否牢固，电解液应在上限和下限之间，接近下线时应及时补加电解液或蒸馏水至高位线。保持蓄电池正负电缆接触良好，并保持蓄电池清洁干燥。</a:t>
            </a:r>
            <a:endParaRPr lang="zh-CN"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1"/>
          <p:cNvSpPr/>
          <p:nvPr/>
        </p:nvSpPr>
        <p:spPr>
          <a:xfrm>
            <a:off x="1062038" y="1838325"/>
            <a:ext cx="6540500" cy="2247900"/>
          </a:xfrm>
          <a:prstGeom prst="roundRect">
            <a:avLst>
              <a:gd name="adj" fmla="val 16667"/>
            </a:avLst>
          </a:prstGeom>
          <a:solidFill>
            <a:srgbClr val="FFFFFF"/>
          </a:solidFill>
          <a:ln w="25400" cap="flat" cmpd="sng">
            <a:solidFill>
              <a:srgbClr val="B2C1DB"/>
            </a:solidFill>
            <a:prstDash val="solid"/>
            <a:bevel/>
            <a:headEnd type="none" w="med" len="med"/>
            <a:tailEnd type="none" w="med" len="med"/>
          </a:ln>
        </p:spPr>
        <p:txBody>
          <a:bodyPr/>
          <a:p>
            <a:pPr eaLnBrk="0" hangingPunct="0">
              <a:lnSpc>
                <a:spcPct val="150000"/>
              </a:lnSpc>
            </a:pPr>
            <a:r>
              <a:rPr lang="zh-CN" altLang="zh-CN" sz="1800" dirty="0">
                <a:latin typeface="Arial" panose="020B0604020202020204" pitchFamily="34" charset="0"/>
              </a:rPr>
              <a:t>在对蓄电池进行维护时请注意：</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① 靠近蓄电池时，请勿使用火柴，以免产生爆炸，如果需要照明引擎室，也请使用手电筒。 </a:t>
            </a:r>
            <a:endParaRPr lang="zh-CN" altLang="zh-CN" sz="1800" dirty="0">
              <a:latin typeface="Arial" panose="020B0604020202020204" pitchFamily="34" charset="0"/>
            </a:endParaRPr>
          </a:p>
          <a:p>
            <a:pPr eaLnBrk="0" hangingPunct="0">
              <a:lnSpc>
                <a:spcPct val="150000"/>
              </a:lnSpc>
            </a:pPr>
            <a:r>
              <a:rPr lang="zh-CN" altLang="zh-CN" sz="1800" dirty="0">
                <a:latin typeface="Arial" panose="020B0604020202020204" pitchFamily="34" charset="0"/>
              </a:rPr>
              <a:t>② 您的车若使用普通电池，则必须经常检查电瓶水是否足够，若不够须小心添加。</a:t>
            </a:r>
            <a:endParaRPr lang="zh-CN" altLang="zh-CN" sz="1800" dirty="0">
              <a:latin typeface="Arial" panose="020B0604020202020204" pitchFamily="34" charset="0"/>
            </a:endParaRPr>
          </a:p>
        </p:txBody>
      </p:sp>
      <p:pic>
        <p:nvPicPr>
          <p:cNvPr id="11267" name="Picture 4" descr="蓄电池液面检查"/>
          <p:cNvPicPr>
            <a:picLocks noChangeAspect="1"/>
          </p:cNvPicPr>
          <p:nvPr/>
        </p:nvPicPr>
        <p:blipFill>
          <a:blip r:embed="rId1"/>
          <a:stretch>
            <a:fillRect/>
          </a:stretch>
        </p:blipFill>
        <p:spPr>
          <a:xfrm>
            <a:off x="1062038" y="4468813"/>
            <a:ext cx="2559050" cy="1765300"/>
          </a:xfrm>
          <a:prstGeom prst="rect">
            <a:avLst/>
          </a:prstGeom>
          <a:noFill/>
          <a:ln w="9525">
            <a:noFill/>
          </a:ln>
        </p:spPr>
      </p:pic>
      <p:pic>
        <p:nvPicPr>
          <p:cNvPr id="11268" name="Picture 6" descr="蓄电池液面检查不能抽烟"/>
          <p:cNvPicPr>
            <a:picLocks noChangeAspect="1"/>
          </p:cNvPicPr>
          <p:nvPr/>
        </p:nvPicPr>
        <p:blipFill>
          <a:blip r:embed="rId2">
            <a:grayscl/>
          </a:blip>
          <a:stretch>
            <a:fillRect/>
          </a:stretch>
        </p:blipFill>
        <p:spPr>
          <a:xfrm>
            <a:off x="4468813" y="4468813"/>
            <a:ext cx="2814637" cy="16049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27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7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cstate="print"/>
          <a:stretch>
            <a:fillRect/>
          </a:stretch>
        </a:blipFill>
        <a:ln>
          <a:noFill/>
        </a:ln>
        <a:effectLst>
          <a:innerShdw blurRad="63500" dist="50800" dir="18900000">
            <a:prstClr val="black">
              <a:alpha val="50000"/>
            </a:prstClr>
          </a:innerShdw>
        </a:effectLst>
      </a:spPr>
      <a:bodyPr anchor="ctr"/>
      <a:lstStyle>
        <a:defPPr algn="ctr" fontAlgn="auto">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15371</Words>
  <Application>WPS 演示</Application>
  <PresentationFormat>全屏显示(4:3)</PresentationFormat>
  <Paragraphs>1282</Paragraphs>
  <Slides>239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239</vt:i4>
      </vt:variant>
    </vt:vector>
  </HeadingPairs>
  <TitlesOfParts>
    <vt:vector size="253" baseType="lpstr">
      <vt:lpstr>Arial</vt:lpstr>
      <vt:lpstr>宋体</vt:lpstr>
      <vt:lpstr>Wingdings</vt:lpstr>
      <vt:lpstr>Calibri Light</vt:lpstr>
      <vt:lpstr>Calibri</vt:lpstr>
      <vt:lpstr>华文行楷</vt:lpstr>
      <vt:lpstr>微软雅黑</vt:lpstr>
      <vt:lpstr>Arial Black</vt:lpstr>
      <vt:lpstr>Arial Unicode MS</vt:lpstr>
      <vt:lpstr>DFKai-SB</vt:lpstr>
      <vt:lpstr>Times New Roman</vt:lpstr>
      <vt:lpstr>等线</vt:lpstr>
      <vt:lpstr>Times New Roman</vt:lpstr>
      <vt:lpstr>27_Office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安全带检查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jj</dc:creator>
  <cp:lastModifiedBy>木子</cp:lastModifiedBy>
  <cp:revision>463</cp:revision>
  <dcterms:created xsi:type="dcterms:W3CDTF">2014-11-03T01:03:00Z</dcterms:created>
  <dcterms:modified xsi:type="dcterms:W3CDTF">2021-09-29T08:04:28Z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00827449B62D408E9EDB18BE9DF66DFD</vt:lpwstr>
  </property>
</Properties>
</file>